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6"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5"/>
  </p:notesMasterIdLst>
  <p:sldIdLst>
    <p:sldId id="257" r:id="rId5"/>
    <p:sldId id="258" r:id="rId6"/>
    <p:sldId id="271" r:id="rId7"/>
    <p:sldId id="272" r:id="rId8"/>
    <p:sldId id="273" r:id="rId9"/>
    <p:sldId id="274" r:id="rId10"/>
    <p:sldId id="275" r:id="rId11"/>
    <p:sldId id="276" r:id="rId12"/>
    <p:sldId id="278" r:id="rId13"/>
    <p:sldId id="279" r:id="rId14"/>
    <p:sldId id="280" r:id="rId15"/>
    <p:sldId id="282" r:id="rId16"/>
    <p:sldId id="281" r:id="rId17"/>
    <p:sldId id="283" r:id="rId18"/>
    <p:sldId id="317" r:id="rId19"/>
    <p:sldId id="284" r:id="rId20"/>
    <p:sldId id="285" r:id="rId21"/>
    <p:sldId id="277" r:id="rId22"/>
    <p:sldId id="286" r:id="rId23"/>
    <p:sldId id="288" r:id="rId24"/>
    <p:sldId id="289" r:id="rId25"/>
    <p:sldId id="290" r:id="rId26"/>
    <p:sldId id="291" r:id="rId27"/>
    <p:sldId id="292" r:id="rId28"/>
    <p:sldId id="294" r:id="rId29"/>
    <p:sldId id="295" r:id="rId30"/>
    <p:sldId id="296" r:id="rId31"/>
    <p:sldId id="297" r:id="rId32"/>
    <p:sldId id="298" r:id="rId33"/>
    <p:sldId id="300" r:id="rId34"/>
    <p:sldId id="301" r:id="rId35"/>
    <p:sldId id="302" r:id="rId36"/>
    <p:sldId id="303" r:id="rId37"/>
    <p:sldId id="304" r:id="rId38"/>
    <p:sldId id="306" r:id="rId39"/>
    <p:sldId id="305" r:id="rId40"/>
    <p:sldId id="307" r:id="rId41"/>
    <p:sldId id="308" r:id="rId42"/>
    <p:sldId id="322" r:id="rId43"/>
    <p:sldId id="321"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98D88D-C036-CC45-7C87-F9D14C86100E}" name="Taro Hakodate" initials="TH" userId="S::tarohako@microsoft.com::b62b9635-19ff-4cc1-81ec-52a6b4569ce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315A"/>
    <a:srgbClr val="E18C00"/>
    <a:srgbClr val="C600A5"/>
    <a:srgbClr val="45BD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753" autoAdjust="0"/>
    <p:restoredTop sz="94660"/>
  </p:normalViewPr>
  <p:slideViewPr>
    <p:cSldViewPr snapToGrid="0">
      <p:cViewPr varScale="1">
        <p:scale>
          <a:sx n="126" d="100"/>
          <a:sy n="126" d="100"/>
        </p:scale>
        <p:origin x="90" y="162"/>
      </p:cViewPr>
      <p:guideLst/>
    </p:cSldViewPr>
  </p:slideViewPr>
  <p:notesTextViewPr>
    <p:cViewPr>
      <p:scale>
        <a:sx n="1" d="1"/>
        <a:sy n="1" d="1"/>
      </p:scale>
      <p:origin x="0" y="0"/>
    </p:cViewPr>
  </p:notesTextViewPr>
  <p:sorterViewPr>
    <p:cViewPr>
      <p:scale>
        <a:sx n="100" d="100"/>
        <a:sy n="100" d="100"/>
      </p:scale>
      <p:origin x="0" y="-96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71C752-10FB-48E5-AEC0-CDA1102B8B84}" type="datetimeFigureOut">
              <a:rPr lang="en-US" smtClean="0"/>
              <a:t>1/29/2021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F64C05-F561-4AEE-A370-8D79602D255C}" type="slidenum">
              <a:rPr lang="en-US" smtClean="0"/>
              <a:t>‹#›</a:t>
            </a:fld>
            <a:endParaRPr lang="en-US" dirty="0"/>
          </a:p>
        </p:txBody>
      </p:sp>
    </p:spTree>
    <p:extLst>
      <p:ext uri="{BB962C8B-B14F-4D97-AF65-F5344CB8AC3E}">
        <p14:creationId xmlns:p14="http://schemas.microsoft.com/office/powerpoint/2010/main" val="2250497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ection Title - Partner Experienc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78011"/>
            <a:ext cx="4161981" cy="553998"/>
          </a:xfrm>
        </p:spPr>
        <p:txBody>
          <a:bodyPr wrap="square" rIns="0" anchor="b">
            <a:spAutoFit/>
          </a:bodyPr>
          <a:lstStyle>
            <a:lvl1pPr>
              <a:lnSpc>
                <a:spcPct val="100000"/>
              </a:lnSpc>
              <a:defRPr sz="3600" b="0" spc="-49" baseline="0">
                <a:solidFill>
                  <a:srgbClr val="2F2F2F"/>
                </a:solidFill>
                <a:latin typeface="+mj-lt"/>
                <a:cs typeface="Segoe UI" panose="020B0502040204020203" pitchFamily="34" charset="0"/>
              </a:defRPr>
            </a:lvl1pPr>
          </a:lstStyle>
          <a:p>
            <a:r>
              <a:rPr lang="en-US"/>
              <a:t>Section title</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3775"/>
            <a:ext cx="4162425" cy="338554"/>
          </a:xfrm>
        </p:spPr>
        <p:txBody>
          <a:bodyPr/>
          <a:lstStyle>
            <a:lvl1pPr marL="0" indent="0">
              <a:buNone/>
              <a:defRPr sz="2200">
                <a:solidFill>
                  <a:srgbClr val="3B2E58"/>
                </a:solidFill>
                <a:latin typeface="Segoe UI Semilight" panose="020B0402040204020203" pitchFamily="34" charset="0"/>
                <a:cs typeface="Segoe UI Semilight" panose="020B04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7" hidden="1">
            <a:extLst>
              <a:ext uri="{FF2B5EF4-FFF2-40B4-BE49-F238E27FC236}">
                <a16:creationId xmlns:a16="http://schemas.microsoft.com/office/drawing/2014/main" id="{DE94420B-AFA2-4EA4-83DA-831BCC7CA6D0}"/>
              </a:ext>
            </a:extLst>
          </p:cNvPr>
          <p:cNvSpPr txBox="1"/>
          <p:nvPr/>
        </p:nvSpPr>
        <p:spPr bwMode="black">
          <a:xfrm>
            <a:off x="584200" y="6568123"/>
            <a:ext cx="3399970" cy="15388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0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pic>
        <p:nvPicPr>
          <p:cNvPr id="7" name="MS logo gray - EMF" descr="Microsoft logo, gray text version">
            <a:extLst>
              <a:ext uri="{FF2B5EF4-FFF2-40B4-BE49-F238E27FC236}">
                <a16:creationId xmlns:a16="http://schemas.microsoft.com/office/drawing/2014/main" id="{155B43CF-20EE-434B-A43C-64FBDDBBD6C1}"/>
              </a:ext>
            </a:extLst>
          </p:cNvPr>
          <p:cNvPicPr>
            <a:picLocks noChangeAspect="1"/>
          </p:cNvPicPr>
          <p:nvPr/>
        </p:nvPicPr>
        <p:blipFill>
          <a:blip r:embed="rId2"/>
          <a:stretch>
            <a:fillRect/>
          </a:stretch>
        </p:blipFill>
        <p:spPr bwMode="black">
          <a:xfrm>
            <a:off x="585371" y="527539"/>
            <a:ext cx="766431" cy="164123"/>
          </a:xfrm>
          <a:prstGeom prst="rect">
            <a:avLst/>
          </a:prstGeom>
        </p:spPr>
      </p:pic>
      <p:sp>
        <p:nvSpPr>
          <p:cNvPr id="11" name="TextBox 10">
            <a:extLst>
              <a:ext uri="{FF2B5EF4-FFF2-40B4-BE49-F238E27FC236}">
                <a16:creationId xmlns:a16="http://schemas.microsoft.com/office/drawing/2014/main" id="{2DBC8D63-2E2B-49C2-A080-46C00D16E827}"/>
              </a:ext>
            </a:extLst>
          </p:cNvPr>
          <p:cNvSpPr txBox="1"/>
          <p:nvPr/>
        </p:nvSpPr>
        <p:spPr>
          <a:xfrm>
            <a:off x="584200" y="6330461"/>
            <a:ext cx="2301527" cy="215444"/>
          </a:xfrm>
          <a:prstGeom prst="rect">
            <a:avLst/>
          </a:prstGeom>
          <a:noFill/>
        </p:spPr>
        <p:txBody>
          <a:bodyPr wrap="none" lIns="0" tIns="0" rIns="0" bIns="0" rtlCol="0">
            <a:spAutoFit/>
          </a:bodyPr>
          <a:lstStyle/>
          <a:p>
            <a:pPr algn="l"/>
            <a:r>
              <a:rPr lang="en-US" sz="1400" dirty="0">
                <a:solidFill>
                  <a:srgbClr val="2F2F2F"/>
                </a:solidFill>
                <a:latin typeface="Segoe UI Semilight" panose="020B0402040204020203" pitchFamily="34" charset="0"/>
                <a:cs typeface="Segoe UI Semilight" panose="020B0402040204020203" pitchFamily="34" charset="0"/>
              </a:rPr>
              <a:t>Consumer Channel Marketing</a:t>
            </a:r>
          </a:p>
        </p:txBody>
      </p:sp>
      <p:pic>
        <p:nvPicPr>
          <p:cNvPr id="8" name="Picture 7" descr="A person sitting in a room&#10;&#10;Description automatically generated">
            <a:extLst>
              <a:ext uri="{FF2B5EF4-FFF2-40B4-BE49-F238E27FC236}">
                <a16:creationId xmlns:a16="http://schemas.microsoft.com/office/drawing/2014/main" id="{4503FBF4-23EE-4BA6-AA61-F5842BB5F95E}"/>
              </a:ext>
            </a:extLst>
          </p:cNvPr>
          <p:cNvPicPr>
            <a:picLocks noChangeAspect="1"/>
          </p:cNvPicPr>
          <p:nvPr/>
        </p:nvPicPr>
        <p:blipFill rotWithShape="1">
          <a:blip r:embed="rId3"/>
          <a:srcRect l="33333"/>
          <a:stretch/>
        </p:blipFill>
        <p:spPr>
          <a:xfrm>
            <a:off x="5334000" y="0"/>
            <a:ext cx="6858000" cy="6858000"/>
          </a:xfrm>
          <a:prstGeom prst="rect">
            <a:avLst/>
          </a:prstGeom>
        </p:spPr>
      </p:pic>
    </p:spTree>
    <p:extLst>
      <p:ext uri="{BB962C8B-B14F-4D97-AF65-F5344CB8AC3E}">
        <p14:creationId xmlns:p14="http://schemas.microsoft.com/office/powerpoint/2010/main" val="89412562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2">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144929"/>
          </a:xfrm>
        </p:spPr>
        <p:txBody>
          <a:bodyPr wrap="square">
            <a:spAutoFit/>
          </a:bodyPr>
          <a:lstStyle>
            <a:lvl1pPr marL="0" indent="0">
              <a:buNone/>
              <a:defRPr sz="1800">
                <a:latin typeface="Segoe UI Semilight" panose="020B0402040204020203" pitchFamily="34" charset="0"/>
                <a:cs typeface="Segoe UI Semilight" panose="020B0402040204020203" pitchFamily="34" charset="0"/>
              </a:defRPr>
            </a:lvl1pPr>
            <a:lvl2pPr marL="228600" indent="0">
              <a:buNone/>
              <a:defRPr sz="1400">
                <a:latin typeface="Segoe UI Semilight" panose="020B0402040204020203" pitchFamily="34" charset="0"/>
                <a:cs typeface="Segoe UI Semilight" panose="020B0402040204020203" pitchFamily="34" charset="0"/>
              </a:defRPr>
            </a:lvl2pPr>
            <a:lvl3pPr marL="457200" indent="0">
              <a:buNone/>
              <a:defRPr sz="1100">
                <a:latin typeface="Segoe UI Semilight" panose="020B0402040204020203" pitchFamily="34" charset="0"/>
                <a:cs typeface="Segoe UI Semilight" panose="020B0402040204020203" pitchFamily="34" charset="0"/>
              </a:defRPr>
            </a:lvl3pPr>
            <a:lvl4pPr marL="685800" indent="0">
              <a:buNone/>
              <a:defRPr sz="1050">
                <a:latin typeface="Segoe UI Semilight" panose="020B0402040204020203" pitchFamily="34" charset="0"/>
                <a:cs typeface="Segoe UI Semilight" panose="020B0402040204020203" pitchFamily="34" charset="0"/>
              </a:defRPr>
            </a:lvl4pPr>
            <a:lvl5pPr marL="914400" indent="0">
              <a:buNone/>
              <a:defRPr sz="1050">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7" hidden="1">
            <a:extLst>
              <a:ext uri="{FF2B5EF4-FFF2-40B4-BE49-F238E27FC236}">
                <a16:creationId xmlns:a16="http://schemas.microsoft.com/office/drawing/2014/main" id="{55C61CAA-40DF-4F04-B1F7-D8213F26E666}"/>
              </a:ext>
            </a:extLst>
          </p:cNvPr>
          <p:cNvSpPr txBox="1"/>
          <p:nvPr/>
        </p:nvSpPr>
        <p:spPr bwMode="black">
          <a:xfrm>
            <a:off x="4396015" y="6568123"/>
            <a:ext cx="3399970" cy="15388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0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54096958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marL="228600" indent="-228600">
              <a:buFont typeface="Wingdings" panose="05000000000000000000" pitchFamily="2" charset="2"/>
              <a:buChar char="§"/>
              <a:defRPr sz="2000">
                <a:latin typeface="Segoe UI Semilight" panose="020B0402040204020203" pitchFamily="34" charset="0"/>
                <a:cs typeface="Segoe UI Semilight" panose="020B0402040204020203" pitchFamily="34" charset="0"/>
              </a:defRPr>
            </a:lvl1pPr>
            <a:lvl2pPr marL="457200" indent="-228600">
              <a:buFont typeface="Wingdings" panose="05000000000000000000" pitchFamily="2" charset="2"/>
              <a:buChar char="§"/>
              <a:defRPr sz="1600">
                <a:latin typeface="Segoe UI Semilight" panose="020B0402040204020203" pitchFamily="34" charset="0"/>
                <a:cs typeface="Segoe UI Semilight" panose="020B0402040204020203" pitchFamily="34" charset="0"/>
              </a:defRPr>
            </a:lvl2pPr>
            <a:lvl3pPr marL="657225" indent="-200025">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3pPr>
            <a:lvl4pPr marL="842963" indent="-180975">
              <a:buFont typeface="Wingdings" panose="05000000000000000000" pitchFamily="2" charset="2"/>
              <a:buChar char="§"/>
              <a:defRPr sz="1100">
                <a:latin typeface="Segoe UI Semilight" panose="020B0402040204020203" pitchFamily="34" charset="0"/>
                <a:cs typeface="Segoe UI Semilight" panose="020B0402040204020203" pitchFamily="34" charset="0"/>
              </a:defRPr>
            </a:lvl4pPr>
            <a:lvl5pPr marL="1023938" indent="-168275">
              <a:buFont typeface="Wingdings" panose="05000000000000000000" pitchFamily="2" charset="2"/>
              <a:buChar char="§"/>
              <a:defRPr sz="1100">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385065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22059319"/>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26803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nvGrpSpPr>
          <p:cNvPr id="76" name="Group 75">
            <a:extLst>
              <a:ext uri="{FF2B5EF4-FFF2-40B4-BE49-F238E27FC236}">
                <a16:creationId xmlns:a16="http://schemas.microsoft.com/office/drawing/2014/main" id="{890F5A99-D431-4FC1-9CB0-65070C9DF9DC}"/>
              </a:ext>
            </a:extLst>
          </p:cNvPr>
          <p:cNvGrpSpPr/>
          <p:nvPr/>
        </p:nvGrpSpPr>
        <p:grpSpPr>
          <a:xfrm>
            <a:off x="12361613" y="150537"/>
            <a:ext cx="1885699" cy="4692350"/>
            <a:chOff x="12361613" y="150537"/>
            <a:chExt cx="1885699" cy="4692350"/>
          </a:xfrm>
        </p:grpSpPr>
        <p:sp>
          <p:nvSpPr>
            <p:cNvPr id="77" name="Rectangle 76">
              <a:extLst>
                <a:ext uri="{FF2B5EF4-FFF2-40B4-BE49-F238E27FC236}">
                  <a16:creationId xmlns:a16="http://schemas.microsoft.com/office/drawing/2014/main" id="{CA015CFC-74F2-4554-92C5-811C9FD37B08}"/>
                </a:ext>
              </a:extLst>
            </p:cNvPr>
            <p:cNvSpPr/>
            <p:nvPr/>
          </p:nvSpPr>
          <p:spPr>
            <a:xfrm>
              <a:off x="12361613" y="2323911"/>
              <a:ext cx="878364" cy="238530"/>
            </a:xfrm>
            <a:prstGeom prst="rect">
              <a:avLst/>
            </a:prstGeom>
            <a:solidFill>
              <a:srgbClr val="FF934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500" dirty="0">
                  <a:solidFill>
                    <a:srgbClr val="2F2F2F"/>
                  </a:solidFill>
                  <a:latin typeface="Segoe UI Semilight" panose="020B0402040204020203" pitchFamily="34" charset="0"/>
                  <a:cs typeface="Segoe UI Semilight" panose="020B0402040204020203" pitchFamily="34" charset="0"/>
                </a:rPr>
                <a:t>R255 G147 B73</a:t>
              </a:r>
            </a:p>
          </p:txBody>
        </p:sp>
        <p:sp>
          <p:nvSpPr>
            <p:cNvPr id="78" name="Rectangle 77">
              <a:extLst>
                <a:ext uri="{FF2B5EF4-FFF2-40B4-BE49-F238E27FC236}">
                  <a16:creationId xmlns:a16="http://schemas.microsoft.com/office/drawing/2014/main" id="{E715B843-D78E-46A5-B8A1-B79F82DB59C0}"/>
                </a:ext>
              </a:extLst>
            </p:cNvPr>
            <p:cNvSpPr/>
            <p:nvPr/>
          </p:nvSpPr>
          <p:spPr>
            <a:xfrm>
              <a:off x="12361613" y="2612325"/>
              <a:ext cx="878364" cy="238530"/>
            </a:xfrm>
            <a:prstGeom prst="rect">
              <a:avLst/>
            </a:prstGeom>
            <a:solidFill>
              <a:srgbClr val="D83B0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500" dirty="0">
                  <a:solidFill>
                    <a:schemeClr val="bg1"/>
                  </a:solidFill>
                  <a:latin typeface="Segoe UI Semilight" panose="020B0402040204020203" pitchFamily="34" charset="0"/>
                  <a:cs typeface="Segoe UI Semilight" panose="020B0402040204020203" pitchFamily="34" charset="0"/>
                </a:rPr>
                <a:t>R216 G59 B1</a:t>
              </a:r>
            </a:p>
          </p:txBody>
        </p:sp>
        <p:sp>
          <p:nvSpPr>
            <p:cNvPr id="79" name="Rectangle 78">
              <a:extLst>
                <a:ext uri="{FF2B5EF4-FFF2-40B4-BE49-F238E27FC236}">
                  <a16:creationId xmlns:a16="http://schemas.microsoft.com/office/drawing/2014/main" id="{50722030-8F1B-446B-9188-233D75955E09}"/>
                </a:ext>
              </a:extLst>
            </p:cNvPr>
            <p:cNvSpPr/>
            <p:nvPr/>
          </p:nvSpPr>
          <p:spPr>
            <a:xfrm>
              <a:off x="12361613" y="2900739"/>
              <a:ext cx="878364" cy="238530"/>
            </a:xfrm>
            <a:prstGeom prst="rect">
              <a:avLst/>
            </a:prstGeom>
            <a:solidFill>
              <a:srgbClr val="6B292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500" dirty="0">
                  <a:solidFill>
                    <a:schemeClr val="bg1"/>
                  </a:solidFill>
                  <a:latin typeface="Segoe UI Semilight" panose="020B0402040204020203" pitchFamily="34" charset="0"/>
                  <a:cs typeface="Segoe UI Semilight" panose="020B0402040204020203" pitchFamily="34" charset="0"/>
                </a:rPr>
                <a:t>R107 G41 B41</a:t>
              </a:r>
            </a:p>
          </p:txBody>
        </p:sp>
        <p:sp>
          <p:nvSpPr>
            <p:cNvPr id="80" name="Rectangle 79">
              <a:extLst>
                <a:ext uri="{FF2B5EF4-FFF2-40B4-BE49-F238E27FC236}">
                  <a16:creationId xmlns:a16="http://schemas.microsoft.com/office/drawing/2014/main" id="{E271463D-3EF0-41D8-8117-623142928549}"/>
                </a:ext>
              </a:extLst>
            </p:cNvPr>
            <p:cNvSpPr/>
            <p:nvPr/>
          </p:nvSpPr>
          <p:spPr>
            <a:xfrm>
              <a:off x="13316555" y="2323911"/>
              <a:ext cx="878364" cy="238530"/>
            </a:xfrm>
            <a:prstGeom prst="rect">
              <a:avLst/>
            </a:prstGeom>
            <a:solidFill>
              <a:srgbClr val="FEF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500" dirty="0">
                  <a:solidFill>
                    <a:srgbClr val="2F2F2F"/>
                  </a:solidFill>
                  <a:latin typeface="Segoe UI Semilight" panose="020B0402040204020203" pitchFamily="34" charset="0"/>
                  <a:cs typeface="Segoe UI Semilight" panose="020B0402040204020203" pitchFamily="34" charset="0"/>
                </a:rPr>
                <a:t>R254 G240 B0</a:t>
              </a:r>
            </a:p>
          </p:txBody>
        </p:sp>
        <p:sp>
          <p:nvSpPr>
            <p:cNvPr id="81" name="Rectangle 80">
              <a:extLst>
                <a:ext uri="{FF2B5EF4-FFF2-40B4-BE49-F238E27FC236}">
                  <a16:creationId xmlns:a16="http://schemas.microsoft.com/office/drawing/2014/main" id="{56E9E1FA-6701-4381-A45B-D4B2D39DAA4A}"/>
                </a:ext>
              </a:extLst>
            </p:cNvPr>
            <p:cNvSpPr/>
            <p:nvPr/>
          </p:nvSpPr>
          <p:spPr>
            <a:xfrm>
              <a:off x="13316555" y="2612325"/>
              <a:ext cx="878364" cy="238530"/>
            </a:xfrm>
            <a:prstGeom prst="rect">
              <a:avLst/>
            </a:prstGeom>
            <a:solidFill>
              <a:srgbClr val="FFB9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500" dirty="0">
                  <a:solidFill>
                    <a:srgbClr val="2F2F2F"/>
                  </a:solidFill>
                  <a:latin typeface="Segoe UI Semilight" panose="020B0402040204020203" pitchFamily="34" charset="0"/>
                  <a:cs typeface="Segoe UI Semilight" panose="020B0402040204020203" pitchFamily="34" charset="0"/>
                </a:rPr>
                <a:t>R255 G185 B0</a:t>
              </a:r>
            </a:p>
          </p:txBody>
        </p:sp>
        <p:sp>
          <p:nvSpPr>
            <p:cNvPr id="82" name="Rectangle 81">
              <a:extLst>
                <a:ext uri="{FF2B5EF4-FFF2-40B4-BE49-F238E27FC236}">
                  <a16:creationId xmlns:a16="http://schemas.microsoft.com/office/drawing/2014/main" id="{44CBDFD7-AED4-4300-876D-65591D013CE8}"/>
                </a:ext>
              </a:extLst>
            </p:cNvPr>
            <p:cNvSpPr/>
            <p:nvPr/>
          </p:nvSpPr>
          <p:spPr>
            <a:xfrm>
              <a:off x="13316555" y="2900739"/>
              <a:ext cx="878364" cy="238530"/>
            </a:xfrm>
            <a:prstGeom prst="rect">
              <a:avLst/>
            </a:prstGeom>
            <a:solidFill>
              <a:srgbClr val="6A4B1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500" dirty="0">
                  <a:solidFill>
                    <a:schemeClr val="bg1"/>
                  </a:solidFill>
                  <a:latin typeface="Segoe UI Semilight" panose="020B0402040204020203" pitchFamily="34" charset="0"/>
                  <a:cs typeface="Segoe UI Semilight" panose="020B0402040204020203" pitchFamily="34" charset="0"/>
                </a:rPr>
                <a:t>R106 G75 B22</a:t>
              </a:r>
            </a:p>
          </p:txBody>
        </p:sp>
        <p:sp>
          <p:nvSpPr>
            <p:cNvPr id="83" name="Rectangle 82">
              <a:extLst>
                <a:ext uri="{FF2B5EF4-FFF2-40B4-BE49-F238E27FC236}">
                  <a16:creationId xmlns:a16="http://schemas.microsoft.com/office/drawing/2014/main" id="{E80267CE-78CC-4D61-B3CC-DBFA2FBB5BB6}"/>
                </a:ext>
              </a:extLst>
            </p:cNvPr>
            <p:cNvSpPr/>
            <p:nvPr/>
          </p:nvSpPr>
          <p:spPr>
            <a:xfrm>
              <a:off x="12361613" y="1458669"/>
              <a:ext cx="878364" cy="238530"/>
            </a:xfrm>
            <a:prstGeom prst="rect">
              <a:avLst/>
            </a:prstGeom>
            <a:solidFill>
              <a:srgbClr val="9BF00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500" dirty="0">
                  <a:solidFill>
                    <a:srgbClr val="2F2F2F"/>
                  </a:solidFill>
                  <a:latin typeface="Segoe UI Semilight" panose="020B0402040204020203" pitchFamily="34" charset="0"/>
                  <a:cs typeface="Segoe UI Semilight" panose="020B0402040204020203" pitchFamily="34" charset="0"/>
                </a:rPr>
                <a:t>R155 G240 B11</a:t>
              </a:r>
            </a:p>
          </p:txBody>
        </p:sp>
        <p:sp>
          <p:nvSpPr>
            <p:cNvPr id="84" name="Rectangle 83">
              <a:extLst>
                <a:ext uri="{FF2B5EF4-FFF2-40B4-BE49-F238E27FC236}">
                  <a16:creationId xmlns:a16="http://schemas.microsoft.com/office/drawing/2014/main" id="{CCB901FF-7551-49CD-9E1A-F248498AB0E6}"/>
                </a:ext>
              </a:extLst>
            </p:cNvPr>
            <p:cNvSpPr/>
            <p:nvPr/>
          </p:nvSpPr>
          <p:spPr>
            <a:xfrm>
              <a:off x="12361613" y="1747083"/>
              <a:ext cx="878364" cy="238530"/>
            </a:xfrm>
            <a:prstGeom prst="rect">
              <a:avLst/>
            </a:prstGeom>
            <a:solidFill>
              <a:srgbClr val="107C10"/>
            </a:solidFill>
            <a:ln w="19050">
              <a:solidFill>
                <a:srgbClr val="2F2F2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500" dirty="0">
                  <a:solidFill>
                    <a:schemeClr val="bg1"/>
                  </a:solidFill>
                  <a:latin typeface="Segoe UI Semibold" panose="020B0702040204020203" pitchFamily="34" charset="0"/>
                  <a:cs typeface="Segoe UI Semibold" panose="020B0702040204020203" pitchFamily="34" charset="0"/>
                </a:rPr>
                <a:t>Gaming</a:t>
              </a:r>
            </a:p>
            <a:p>
              <a:r>
                <a:rPr lang="en-US" sz="500" dirty="0">
                  <a:solidFill>
                    <a:schemeClr val="bg1"/>
                  </a:solidFill>
                  <a:latin typeface="Segoe UI Semilight" panose="020B0402040204020203" pitchFamily="34" charset="0"/>
                  <a:cs typeface="Segoe UI Semilight" panose="020B0402040204020203" pitchFamily="34" charset="0"/>
                </a:rPr>
                <a:t>R16 G124 B16</a:t>
              </a:r>
            </a:p>
          </p:txBody>
        </p:sp>
        <p:sp>
          <p:nvSpPr>
            <p:cNvPr id="85" name="Rectangle 84">
              <a:extLst>
                <a:ext uri="{FF2B5EF4-FFF2-40B4-BE49-F238E27FC236}">
                  <a16:creationId xmlns:a16="http://schemas.microsoft.com/office/drawing/2014/main" id="{6AD9419F-0B98-45B1-8CB8-92F305E0ADDF}"/>
                </a:ext>
              </a:extLst>
            </p:cNvPr>
            <p:cNvSpPr/>
            <p:nvPr/>
          </p:nvSpPr>
          <p:spPr>
            <a:xfrm>
              <a:off x="12361613" y="2035497"/>
              <a:ext cx="878364" cy="238530"/>
            </a:xfrm>
            <a:prstGeom prst="rect">
              <a:avLst/>
            </a:prstGeom>
            <a:solidFill>
              <a:srgbClr val="054B1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500" dirty="0">
                  <a:solidFill>
                    <a:schemeClr val="bg1"/>
                  </a:solidFill>
                  <a:latin typeface="Segoe UI Semilight" panose="020B0402040204020203" pitchFamily="34" charset="0"/>
                  <a:cs typeface="Segoe UI Semilight" panose="020B0402040204020203" pitchFamily="34" charset="0"/>
                </a:rPr>
                <a:t>R5 G75 B22</a:t>
              </a:r>
            </a:p>
          </p:txBody>
        </p:sp>
        <p:sp>
          <p:nvSpPr>
            <p:cNvPr id="86" name="Rectangle 85">
              <a:extLst>
                <a:ext uri="{FF2B5EF4-FFF2-40B4-BE49-F238E27FC236}">
                  <a16:creationId xmlns:a16="http://schemas.microsoft.com/office/drawing/2014/main" id="{C00FBB0B-1733-4BF3-A622-A9C79CDBF38A}"/>
                </a:ext>
              </a:extLst>
            </p:cNvPr>
            <p:cNvSpPr/>
            <p:nvPr/>
          </p:nvSpPr>
          <p:spPr>
            <a:xfrm>
              <a:off x="13316555" y="1458669"/>
              <a:ext cx="878364" cy="238530"/>
            </a:xfrm>
            <a:prstGeom prst="rect">
              <a:avLst/>
            </a:prstGeom>
            <a:solidFill>
              <a:srgbClr val="30E5D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500" dirty="0">
                  <a:solidFill>
                    <a:srgbClr val="2F2F2F"/>
                  </a:solidFill>
                  <a:latin typeface="Segoe UI Semilight" panose="020B0402040204020203" pitchFamily="34" charset="0"/>
                  <a:cs typeface="Segoe UI Semilight" panose="020B0402040204020203" pitchFamily="34" charset="0"/>
                </a:rPr>
                <a:t>R48 G229 B208</a:t>
              </a:r>
            </a:p>
          </p:txBody>
        </p:sp>
        <p:sp>
          <p:nvSpPr>
            <p:cNvPr id="87" name="Rectangle 86">
              <a:extLst>
                <a:ext uri="{FF2B5EF4-FFF2-40B4-BE49-F238E27FC236}">
                  <a16:creationId xmlns:a16="http://schemas.microsoft.com/office/drawing/2014/main" id="{8E226033-DBD3-409F-BF39-44304025C852}"/>
                </a:ext>
              </a:extLst>
            </p:cNvPr>
            <p:cNvSpPr/>
            <p:nvPr/>
          </p:nvSpPr>
          <p:spPr>
            <a:xfrm>
              <a:off x="13316555" y="1747083"/>
              <a:ext cx="878364" cy="238530"/>
            </a:xfrm>
            <a:prstGeom prst="rect">
              <a:avLst/>
            </a:prstGeom>
            <a:solidFill>
              <a:srgbClr val="00857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500" dirty="0">
                  <a:solidFill>
                    <a:schemeClr val="bg1"/>
                  </a:solidFill>
                  <a:latin typeface="Segoe UI Semilight" panose="020B0402040204020203" pitchFamily="34" charset="0"/>
                  <a:cs typeface="Segoe UI Semilight" panose="020B0402040204020203" pitchFamily="34" charset="0"/>
                </a:rPr>
                <a:t>R0 G133 B117</a:t>
              </a:r>
            </a:p>
          </p:txBody>
        </p:sp>
        <p:sp>
          <p:nvSpPr>
            <p:cNvPr id="88" name="Rectangle 87">
              <a:extLst>
                <a:ext uri="{FF2B5EF4-FFF2-40B4-BE49-F238E27FC236}">
                  <a16:creationId xmlns:a16="http://schemas.microsoft.com/office/drawing/2014/main" id="{73BACA0A-B261-4354-8040-589CD180CF37}"/>
                </a:ext>
              </a:extLst>
            </p:cNvPr>
            <p:cNvSpPr/>
            <p:nvPr/>
          </p:nvSpPr>
          <p:spPr>
            <a:xfrm>
              <a:off x="13316555" y="2035497"/>
              <a:ext cx="878364" cy="238530"/>
            </a:xfrm>
            <a:prstGeom prst="rect">
              <a:avLst/>
            </a:prstGeom>
            <a:solidFill>
              <a:srgbClr val="274B4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500" dirty="0">
                  <a:solidFill>
                    <a:schemeClr val="bg1"/>
                  </a:solidFill>
                  <a:latin typeface="Segoe UI Semilight" panose="020B0402040204020203" pitchFamily="34" charset="0"/>
                  <a:cs typeface="Segoe UI Semilight" panose="020B0402040204020203" pitchFamily="34" charset="0"/>
                </a:rPr>
                <a:t>R39 G75 B71</a:t>
              </a:r>
            </a:p>
          </p:txBody>
        </p:sp>
        <p:sp>
          <p:nvSpPr>
            <p:cNvPr id="89" name="Rectangle 88">
              <a:extLst>
                <a:ext uri="{FF2B5EF4-FFF2-40B4-BE49-F238E27FC236}">
                  <a16:creationId xmlns:a16="http://schemas.microsoft.com/office/drawing/2014/main" id="{DA3A0C28-CAE1-4F7A-8D46-87FC3881486D}"/>
                </a:ext>
              </a:extLst>
            </p:cNvPr>
            <p:cNvSpPr/>
            <p:nvPr/>
          </p:nvSpPr>
          <p:spPr>
            <a:xfrm>
              <a:off x="12361613" y="593427"/>
              <a:ext cx="878364" cy="238530"/>
            </a:xfrm>
            <a:prstGeom prst="rect">
              <a:avLst/>
            </a:prstGeom>
            <a:solidFill>
              <a:srgbClr val="50E6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500" dirty="0">
                  <a:solidFill>
                    <a:srgbClr val="2F2F2F"/>
                  </a:solidFill>
                  <a:latin typeface="Segoe UI Semilight" panose="020B0402040204020203" pitchFamily="34" charset="0"/>
                  <a:cs typeface="Segoe UI Semilight" panose="020B0402040204020203" pitchFamily="34" charset="0"/>
                </a:rPr>
                <a:t>R48 G230 B255</a:t>
              </a:r>
            </a:p>
          </p:txBody>
        </p:sp>
        <p:sp>
          <p:nvSpPr>
            <p:cNvPr id="90" name="Rectangle 89">
              <a:extLst>
                <a:ext uri="{FF2B5EF4-FFF2-40B4-BE49-F238E27FC236}">
                  <a16:creationId xmlns:a16="http://schemas.microsoft.com/office/drawing/2014/main" id="{B87C86B2-03C5-4C70-B474-EEF61F0A5B21}"/>
                </a:ext>
              </a:extLst>
            </p:cNvPr>
            <p:cNvSpPr/>
            <p:nvPr/>
          </p:nvSpPr>
          <p:spPr>
            <a:xfrm>
              <a:off x="12361613" y="881841"/>
              <a:ext cx="878364" cy="238530"/>
            </a:xfrm>
            <a:prstGeom prst="rect">
              <a:avLst/>
            </a:prstGeom>
            <a:solidFill>
              <a:srgbClr val="0078D4"/>
            </a:solidFill>
            <a:ln w="19050">
              <a:solidFill>
                <a:srgbClr val="2F2F2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500" dirty="0">
                  <a:solidFill>
                    <a:schemeClr val="bg1"/>
                  </a:solidFill>
                  <a:latin typeface="Segoe UI Semibold" panose="020B0702040204020203" pitchFamily="34" charset="0"/>
                  <a:cs typeface="Segoe UI Semibold" panose="020B0702040204020203" pitchFamily="34" charset="0"/>
                </a:rPr>
                <a:t>Windows</a:t>
              </a:r>
            </a:p>
            <a:p>
              <a:r>
                <a:rPr lang="en-US" sz="500" dirty="0">
                  <a:solidFill>
                    <a:schemeClr val="bg1"/>
                  </a:solidFill>
                  <a:latin typeface="Segoe UI Semilight" panose="020B0402040204020203" pitchFamily="34" charset="0"/>
                  <a:cs typeface="Segoe UI Semilight" panose="020B0402040204020203" pitchFamily="34" charset="0"/>
                </a:rPr>
                <a:t>R0 G120 B212</a:t>
              </a:r>
            </a:p>
          </p:txBody>
        </p:sp>
        <p:sp>
          <p:nvSpPr>
            <p:cNvPr id="91" name="Rectangle 90">
              <a:extLst>
                <a:ext uri="{FF2B5EF4-FFF2-40B4-BE49-F238E27FC236}">
                  <a16:creationId xmlns:a16="http://schemas.microsoft.com/office/drawing/2014/main" id="{6B5C3F60-73AD-46EF-8B55-80C54E3B2E2D}"/>
                </a:ext>
              </a:extLst>
            </p:cNvPr>
            <p:cNvSpPr/>
            <p:nvPr/>
          </p:nvSpPr>
          <p:spPr>
            <a:xfrm>
              <a:off x="12361613" y="1170255"/>
              <a:ext cx="878364" cy="238530"/>
            </a:xfrm>
            <a:prstGeom prst="rect">
              <a:avLst/>
            </a:prstGeom>
            <a:solidFill>
              <a:srgbClr val="243A5E"/>
            </a:solidFill>
            <a:ln w="19050">
              <a:solidFill>
                <a:srgbClr val="2F2F2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500" dirty="0">
                  <a:solidFill>
                    <a:schemeClr val="bg1"/>
                  </a:solidFill>
                  <a:latin typeface="Segoe UI Semibold" panose="020B0702040204020203" pitchFamily="34" charset="0"/>
                  <a:cs typeface="Segoe UI Semibold" panose="020B0702040204020203" pitchFamily="34" charset="0"/>
                </a:rPr>
                <a:t>M365</a:t>
              </a:r>
            </a:p>
            <a:p>
              <a:r>
                <a:rPr lang="en-US" sz="500" dirty="0">
                  <a:solidFill>
                    <a:schemeClr val="bg1"/>
                  </a:solidFill>
                  <a:latin typeface="Segoe UI Semilight" panose="020B0402040204020203" pitchFamily="34" charset="0"/>
                  <a:cs typeface="Segoe UI Semilight" panose="020B0402040204020203" pitchFamily="34" charset="0"/>
                </a:rPr>
                <a:t>R36 G58 B94</a:t>
              </a:r>
            </a:p>
          </p:txBody>
        </p:sp>
        <p:sp>
          <p:nvSpPr>
            <p:cNvPr id="92" name="Rectangle 91">
              <a:extLst>
                <a:ext uri="{FF2B5EF4-FFF2-40B4-BE49-F238E27FC236}">
                  <a16:creationId xmlns:a16="http://schemas.microsoft.com/office/drawing/2014/main" id="{8AE15081-048C-4895-9DF5-627E89950337}"/>
                </a:ext>
              </a:extLst>
            </p:cNvPr>
            <p:cNvSpPr/>
            <p:nvPr/>
          </p:nvSpPr>
          <p:spPr>
            <a:xfrm>
              <a:off x="13316555" y="593427"/>
              <a:ext cx="878364" cy="238530"/>
            </a:xfrm>
            <a:prstGeom prst="rect">
              <a:avLst/>
            </a:prstGeom>
            <a:solidFill>
              <a:srgbClr val="D59D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500" dirty="0">
                  <a:solidFill>
                    <a:schemeClr val="bg1"/>
                  </a:solidFill>
                  <a:latin typeface="Segoe UI Semilight" panose="020B0402040204020203" pitchFamily="34" charset="0"/>
                  <a:cs typeface="Segoe UI Semilight" panose="020B0402040204020203" pitchFamily="34" charset="0"/>
                </a:rPr>
                <a:t>R213 G157 B255</a:t>
              </a:r>
            </a:p>
          </p:txBody>
        </p:sp>
        <p:sp>
          <p:nvSpPr>
            <p:cNvPr id="93" name="Rectangle 92">
              <a:extLst>
                <a:ext uri="{FF2B5EF4-FFF2-40B4-BE49-F238E27FC236}">
                  <a16:creationId xmlns:a16="http://schemas.microsoft.com/office/drawing/2014/main" id="{63409721-F446-4153-BBB8-06F4DBB9211E}"/>
                </a:ext>
              </a:extLst>
            </p:cNvPr>
            <p:cNvSpPr/>
            <p:nvPr/>
          </p:nvSpPr>
          <p:spPr>
            <a:xfrm>
              <a:off x="13316555" y="881841"/>
              <a:ext cx="878364" cy="238530"/>
            </a:xfrm>
            <a:prstGeom prst="rect">
              <a:avLst/>
            </a:prstGeom>
            <a:solidFill>
              <a:srgbClr val="8661C5"/>
            </a:solidFill>
            <a:ln w="19050">
              <a:solidFill>
                <a:srgbClr val="2F2F2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500" dirty="0">
                  <a:solidFill>
                    <a:schemeClr val="bg1"/>
                  </a:solidFill>
                  <a:latin typeface="Segoe UI Semibold" panose="020B0702040204020203" pitchFamily="34" charset="0"/>
                  <a:cs typeface="Segoe UI Semibold" panose="020B0702040204020203" pitchFamily="34" charset="0"/>
                </a:rPr>
                <a:t>Digital</a:t>
              </a:r>
            </a:p>
            <a:p>
              <a:r>
                <a:rPr lang="en-US" sz="500" dirty="0">
                  <a:solidFill>
                    <a:schemeClr val="bg1"/>
                  </a:solidFill>
                  <a:latin typeface="Segoe UI Semilight" panose="020B0402040204020203" pitchFamily="34" charset="0"/>
                  <a:cs typeface="Segoe UI Semilight" panose="020B0402040204020203" pitchFamily="34" charset="0"/>
                </a:rPr>
                <a:t>R134 G97 B197</a:t>
              </a:r>
            </a:p>
          </p:txBody>
        </p:sp>
        <p:sp>
          <p:nvSpPr>
            <p:cNvPr id="94" name="Rectangle 93">
              <a:extLst>
                <a:ext uri="{FF2B5EF4-FFF2-40B4-BE49-F238E27FC236}">
                  <a16:creationId xmlns:a16="http://schemas.microsoft.com/office/drawing/2014/main" id="{7377B248-CD9F-4B75-9FCC-9252821449ED}"/>
                </a:ext>
              </a:extLst>
            </p:cNvPr>
            <p:cNvSpPr/>
            <p:nvPr/>
          </p:nvSpPr>
          <p:spPr>
            <a:xfrm>
              <a:off x="13316555" y="1170255"/>
              <a:ext cx="878364" cy="238530"/>
            </a:xfrm>
            <a:prstGeom prst="rect">
              <a:avLst/>
            </a:prstGeom>
            <a:solidFill>
              <a:srgbClr val="3B2E58"/>
            </a:solidFill>
            <a:ln w="19050">
              <a:solidFill>
                <a:srgbClr val="2F2F2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ct val="80000"/>
                </a:lnSpc>
              </a:pPr>
              <a:r>
                <a:rPr lang="en-US" sz="500" dirty="0">
                  <a:solidFill>
                    <a:schemeClr val="bg1"/>
                  </a:solidFill>
                  <a:latin typeface="Segoe UI Semibold" panose="020B0702040204020203" pitchFamily="34" charset="0"/>
                  <a:cs typeface="Segoe UI Semibold" panose="020B0702040204020203" pitchFamily="34" charset="0"/>
                </a:rPr>
                <a:t>Partner Experiences</a:t>
              </a:r>
            </a:p>
            <a:p>
              <a:pPr>
                <a:lnSpc>
                  <a:spcPct val="80000"/>
                </a:lnSpc>
              </a:pPr>
              <a:r>
                <a:rPr lang="en-US" sz="500" dirty="0">
                  <a:solidFill>
                    <a:schemeClr val="bg1"/>
                  </a:solidFill>
                  <a:latin typeface="Segoe UI Semilight" panose="020B0402040204020203" pitchFamily="34" charset="0"/>
                  <a:cs typeface="Segoe UI Semilight" panose="020B0402040204020203" pitchFamily="34" charset="0"/>
                </a:rPr>
                <a:t>R59 G64 B88</a:t>
              </a:r>
            </a:p>
          </p:txBody>
        </p:sp>
        <p:sp>
          <p:nvSpPr>
            <p:cNvPr id="95" name="Rectangle 94">
              <a:extLst>
                <a:ext uri="{FF2B5EF4-FFF2-40B4-BE49-F238E27FC236}">
                  <a16:creationId xmlns:a16="http://schemas.microsoft.com/office/drawing/2014/main" id="{98576581-01A6-46DB-AF57-FC0EF0DAC873}"/>
                </a:ext>
              </a:extLst>
            </p:cNvPr>
            <p:cNvSpPr/>
            <p:nvPr/>
          </p:nvSpPr>
          <p:spPr>
            <a:xfrm>
              <a:off x="12361613" y="3788999"/>
              <a:ext cx="878364" cy="238530"/>
            </a:xfrm>
            <a:prstGeom prst="rect">
              <a:avLst/>
            </a:prstGeom>
            <a:solidFill>
              <a:srgbClr val="F2F2F2"/>
            </a:solidFill>
            <a:ln w="19050">
              <a:solidFill>
                <a:srgbClr val="2F2F2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500" dirty="0">
                  <a:solidFill>
                    <a:srgbClr val="2F2F2F"/>
                  </a:solidFill>
                  <a:latin typeface="Segoe UI Semilight" panose="020B0402040204020203" pitchFamily="34" charset="0"/>
                  <a:cs typeface="Segoe UI Semilight" panose="020B0402040204020203" pitchFamily="34" charset="0"/>
                </a:rPr>
                <a:t>R242 G242 B242</a:t>
              </a:r>
            </a:p>
          </p:txBody>
        </p:sp>
        <p:sp>
          <p:nvSpPr>
            <p:cNvPr id="96" name="Rectangle 95">
              <a:extLst>
                <a:ext uri="{FF2B5EF4-FFF2-40B4-BE49-F238E27FC236}">
                  <a16:creationId xmlns:a16="http://schemas.microsoft.com/office/drawing/2014/main" id="{6E67A65B-2C27-4AD9-8DD3-D21212A66D08}"/>
                </a:ext>
              </a:extLst>
            </p:cNvPr>
            <p:cNvSpPr/>
            <p:nvPr/>
          </p:nvSpPr>
          <p:spPr>
            <a:xfrm>
              <a:off x="13316555" y="3788999"/>
              <a:ext cx="878364" cy="238530"/>
            </a:xfrm>
            <a:prstGeom prst="rect">
              <a:avLst/>
            </a:prstGeom>
            <a:solidFill>
              <a:srgbClr val="E6E6E6"/>
            </a:solidFill>
            <a:ln w="19050">
              <a:solidFill>
                <a:srgbClr val="2F2F2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500" dirty="0">
                  <a:solidFill>
                    <a:srgbClr val="2F2F2F"/>
                  </a:solidFill>
                  <a:latin typeface="Segoe UI Semilight" panose="020B0402040204020203" pitchFamily="34" charset="0"/>
                  <a:cs typeface="Segoe UI Semilight" panose="020B0402040204020203" pitchFamily="34" charset="0"/>
                </a:rPr>
                <a:t>R230 G230 B230</a:t>
              </a:r>
            </a:p>
          </p:txBody>
        </p:sp>
        <p:sp>
          <p:nvSpPr>
            <p:cNvPr id="97" name="Rectangle 96">
              <a:extLst>
                <a:ext uri="{FF2B5EF4-FFF2-40B4-BE49-F238E27FC236}">
                  <a16:creationId xmlns:a16="http://schemas.microsoft.com/office/drawing/2014/main" id="{D04AF3D8-8CCE-4B47-89E2-DA7227DFA3DB}"/>
                </a:ext>
              </a:extLst>
            </p:cNvPr>
            <p:cNvSpPr/>
            <p:nvPr/>
          </p:nvSpPr>
          <p:spPr>
            <a:xfrm>
              <a:off x="12361613" y="3477567"/>
              <a:ext cx="878364" cy="238530"/>
            </a:xfrm>
            <a:prstGeom prst="rect">
              <a:avLst/>
            </a:prstGeom>
            <a:solidFill>
              <a:srgbClr val="D2D2D2"/>
            </a:solidFill>
            <a:ln w="19050">
              <a:solidFill>
                <a:srgbClr val="2F2F2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500" dirty="0">
                  <a:solidFill>
                    <a:srgbClr val="2F2F2F"/>
                  </a:solidFill>
                  <a:latin typeface="Segoe UI Semilight" panose="020B0402040204020203" pitchFamily="34" charset="0"/>
                  <a:cs typeface="Segoe UI Semilight" panose="020B0402040204020203" pitchFamily="34" charset="0"/>
                </a:rPr>
                <a:t>R210 G210 B210</a:t>
              </a:r>
            </a:p>
          </p:txBody>
        </p:sp>
        <p:sp>
          <p:nvSpPr>
            <p:cNvPr id="98" name="Rectangle 97">
              <a:extLst>
                <a:ext uri="{FF2B5EF4-FFF2-40B4-BE49-F238E27FC236}">
                  <a16:creationId xmlns:a16="http://schemas.microsoft.com/office/drawing/2014/main" id="{3FD847F4-E7C4-4101-90CD-67E7FA843173}"/>
                </a:ext>
              </a:extLst>
            </p:cNvPr>
            <p:cNvSpPr/>
            <p:nvPr/>
          </p:nvSpPr>
          <p:spPr>
            <a:xfrm>
              <a:off x="13316555" y="3477567"/>
              <a:ext cx="878364" cy="238530"/>
            </a:xfrm>
            <a:prstGeom prst="rect">
              <a:avLst/>
            </a:prstGeom>
            <a:solidFill>
              <a:srgbClr val="737373"/>
            </a:solidFill>
            <a:ln w="19050">
              <a:solidFill>
                <a:srgbClr val="2F2F2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500" dirty="0">
                  <a:solidFill>
                    <a:schemeClr val="bg1"/>
                  </a:solidFill>
                  <a:latin typeface="Segoe UI Semilight" panose="020B0402040204020203" pitchFamily="34" charset="0"/>
                  <a:cs typeface="Segoe UI Semilight" panose="020B0402040204020203" pitchFamily="34" charset="0"/>
                </a:rPr>
                <a:t>R115 G115 B115</a:t>
              </a:r>
            </a:p>
          </p:txBody>
        </p:sp>
        <p:sp>
          <p:nvSpPr>
            <p:cNvPr id="99" name="Rectangle 98">
              <a:extLst>
                <a:ext uri="{FF2B5EF4-FFF2-40B4-BE49-F238E27FC236}">
                  <a16:creationId xmlns:a16="http://schemas.microsoft.com/office/drawing/2014/main" id="{FE1DD952-7E19-4948-A292-5CAA55B0E219}"/>
                </a:ext>
              </a:extLst>
            </p:cNvPr>
            <p:cNvSpPr/>
            <p:nvPr/>
          </p:nvSpPr>
          <p:spPr>
            <a:xfrm>
              <a:off x="12361613" y="3189153"/>
              <a:ext cx="878364" cy="238530"/>
            </a:xfrm>
            <a:prstGeom prst="rect">
              <a:avLst/>
            </a:prstGeom>
            <a:solidFill>
              <a:srgbClr val="525252"/>
            </a:solidFill>
            <a:ln w="19050">
              <a:solidFill>
                <a:srgbClr val="2F2F2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500" dirty="0">
                  <a:solidFill>
                    <a:schemeClr val="bg1"/>
                  </a:solidFill>
                  <a:latin typeface="Segoe UI Semibold" panose="020B0702040204020203" pitchFamily="34" charset="0"/>
                  <a:cs typeface="Segoe UI Semibold" panose="020B0702040204020203" pitchFamily="34" charset="0"/>
                </a:rPr>
                <a:t>Surface</a:t>
              </a:r>
            </a:p>
            <a:p>
              <a:r>
                <a:rPr lang="en-US" sz="500" dirty="0">
                  <a:solidFill>
                    <a:schemeClr val="bg1"/>
                  </a:solidFill>
                  <a:latin typeface="Segoe UI Semilight" panose="020B0402040204020203" pitchFamily="34" charset="0"/>
                  <a:cs typeface="Segoe UI Semilight" panose="020B0402040204020203" pitchFamily="34" charset="0"/>
                </a:rPr>
                <a:t>R80 G80 B80</a:t>
              </a:r>
            </a:p>
          </p:txBody>
        </p:sp>
        <p:sp>
          <p:nvSpPr>
            <p:cNvPr id="100" name="Rectangle 99">
              <a:extLst>
                <a:ext uri="{FF2B5EF4-FFF2-40B4-BE49-F238E27FC236}">
                  <a16:creationId xmlns:a16="http://schemas.microsoft.com/office/drawing/2014/main" id="{FB88E8B4-4585-4139-ACF9-C63A3E0EA7BF}"/>
                </a:ext>
              </a:extLst>
            </p:cNvPr>
            <p:cNvSpPr/>
            <p:nvPr/>
          </p:nvSpPr>
          <p:spPr>
            <a:xfrm>
              <a:off x="13316555" y="3189153"/>
              <a:ext cx="878364" cy="238530"/>
            </a:xfrm>
            <a:prstGeom prst="rect">
              <a:avLst/>
            </a:prstGeom>
            <a:solidFill>
              <a:srgbClr val="2F2F2F"/>
            </a:solidFill>
            <a:ln w="19050">
              <a:solidFill>
                <a:srgbClr val="2F2F2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500" dirty="0">
                  <a:solidFill>
                    <a:schemeClr val="bg1"/>
                  </a:solidFill>
                  <a:latin typeface="Segoe UI Semibold" panose="020B0702040204020203" pitchFamily="34" charset="0"/>
                  <a:cs typeface="Segoe UI Semibold" panose="020B0702040204020203" pitchFamily="34" charset="0"/>
                </a:rPr>
                <a:t>All Up</a:t>
              </a:r>
            </a:p>
            <a:p>
              <a:r>
                <a:rPr lang="en-US" sz="500" dirty="0">
                  <a:solidFill>
                    <a:schemeClr val="bg1"/>
                  </a:solidFill>
                  <a:latin typeface="Segoe UI Semilight" panose="020B0402040204020203" pitchFamily="34" charset="0"/>
                  <a:cs typeface="Segoe UI Semilight" panose="020B0402040204020203" pitchFamily="34" charset="0"/>
                </a:rPr>
                <a:t>R47 G47 B47</a:t>
              </a:r>
            </a:p>
          </p:txBody>
        </p:sp>
        <p:sp>
          <p:nvSpPr>
            <p:cNvPr id="101" name="Rectangle 100">
              <a:extLst>
                <a:ext uri="{FF2B5EF4-FFF2-40B4-BE49-F238E27FC236}">
                  <a16:creationId xmlns:a16="http://schemas.microsoft.com/office/drawing/2014/main" id="{7FD7A856-FB74-419E-AE30-82EEA9A3FFD0}"/>
                </a:ext>
              </a:extLst>
            </p:cNvPr>
            <p:cNvSpPr/>
            <p:nvPr/>
          </p:nvSpPr>
          <p:spPr>
            <a:xfrm>
              <a:off x="13316555" y="4099912"/>
              <a:ext cx="878364" cy="238530"/>
            </a:xfrm>
            <a:prstGeom prst="rect">
              <a:avLst/>
            </a:prstGeom>
            <a:solidFill>
              <a:srgbClr val="000000"/>
            </a:solidFill>
            <a:ln w="19050">
              <a:solidFill>
                <a:srgbClr val="2F2F2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500" dirty="0">
                  <a:solidFill>
                    <a:schemeClr val="bg1"/>
                  </a:solidFill>
                  <a:latin typeface="Segoe UI Semilight" panose="020B0402040204020203" pitchFamily="34" charset="0"/>
                  <a:cs typeface="Segoe UI Semilight" panose="020B0402040204020203" pitchFamily="34" charset="0"/>
                </a:rPr>
                <a:t>R0 G0 B0</a:t>
              </a:r>
            </a:p>
          </p:txBody>
        </p:sp>
        <p:sp>
          <p:nvSpPr>
            <p:cNvPr id="102" name="Rectangle 101">
              <a:extLst>
                <a:ext uri="{FF2B5EF4-FFF2-40B4-BE49-F238E27FC236}">
                  <a16:creationId xmlns:a16="http://schemas.microsoft.com/office/drawing/2014/main" id="{65578C8A-123E-4FC6-A32B-65AE523EDB78}"/>
                </a:ext>
              </a:extLst>
            </p:cNvPr>
            <p:cNvSpPr/>
            <p:nvPr/>
          </p:nvSpPr>
          <p:spPr>
            <a:xfrm>
              <a:off x="12361613" y="4112171"/>
              <a:ext cx="878364" cy="238530"/>
            </a:xfrm>
            <a:prstGeom prst="rect">
              <a:avLst/>
            </a:prstGeom>
            <a:solidFill>
              <a:srgbClr val="FFFFFF"/>
            </a:solidFill>
            <a:ln w="19050">
              <a:solidFill>
                <a:srgbClr val="2F2F2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500" dirty="0">
                  <a:solidFill>
                    <a:srgbClr val="2F2F2F"/>
                  </a:solidFill>
                  <a:latin typeface="Segoe UI Semilight" panose="020B0402040204020203" pitchFamily="34" charset="0"/>
                  <a:cs typeface="Segoe UI Semilight" panose="020B0402040204020203" pitchFamily="34" charset="0"/>
                </a:rPr>
                <a:t>R255 G255 B255</a:t>
              </a:r>
            </a:p>
          </p:txBody>
        </p:sp>
        <p:sp>
          <p:nvSpPr>
            <p:cNvPr id="103" name="Text Placeholder 4">
              <a:extLst>
                <a:ext uri="{FF2B5EF4-FFF2-40B4-BE49-F238E27FC236}">
                  <a16:creationId xmlns:a16="http://schemas.microsoft.com/office/drawing/2014/main" id="{D1D086FE-AFCB-4A3C-BC87-492619CC402B}"/>
                </a:ext>
              </a:extLst>
            </p:cNvPr>
            <p:cNvSpPr txBox="1">
              <a:spLocks/>
            </p:cNvSpPr>
            <p:nvPr/>
          </p:nvSpPr>
          <p:spPr>
            <a:xfrm>
              <a:off x="12361613" y="4688999"/>
              <a:ext cx="1612835" cy="15388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rgbClr val="2F2F2F"/>
                  </a:solidFill>
                  <a:latin typeface="Segoe UI Semilight" panose="020B0402040204020203" pitchFamily="34" charset="0"/>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rgbClr val="2F2F2F"/>
                  </a:solidFill>
                  <a:latin typeface="Segoe UI Semilight" panose="020B0402040204020203" pitchFamily="34" charset="0"/>
                  <a:ea typeface="+mn-ea"/>
                  <a:cs typeface="Segoe UI Semilight" panose="020B0402040204020203" pitchFamily="34" charset="0"/>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rgbClr val="2F2F2F"/>
                  </a:solidFill>
                  <a:latin typeface="Segoe UI Semilight" panose="020B0402040204020203" pitchFamily="34" charset="0"/>
                  <a:ea typeface="+mn-ea"/>
                  <a:cs typeface="Segoe UI Semilight" panose="020B0402040204020203" pitchFamily="34" charset="0"/>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50" kern="1200" spc="0" baseline="0">
                  <a:solidFill>
                    <a:srgbClr val="2F2F2F"/>
                  </a:solidFill>
                  <a:latin typeface="Segoe UI Semilight" panose="020B0402040204020203" pitchFamily="34" charset="0"/>
                  <a:ea typeface="+mn-ea"/>
                  <a:cs typeface="Segoe UI Semilight" panose="020B0402040204020203" pitchFamily="34" charset="0"/>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50" kern="1200" spc="0" baseline="0">
                  <a:solidFill>
                    <a:srgbClr val="2F2F2F"/>
                  </a:solidFill>
                  <a:latin typeface="Segoe UI Semilight" panose="020B0402040204020203" pitchFamily="34" charset="0"/>
                  <a:ea typeface="+mn-ea"/>
                  <a:cs typeface="Segoe UI Semilight" panose="020B04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000" dirty="0"/>
                <a:t>Segoe ui semilight</a:t>
              </a:r>
            </a:p>
          </p:txBody>
        </p:sp>
        <p:sp>
          <p:nvSpPr>
            <p:cNvPr id="104" name="Text Placeholder 4">
              <a:extLst>
                <a:ext uri="{FF2B5EF4-FFF2-40B4-BE49-F238E27FC236}">
                  <a16:creationId xmlns:a16="http://schemas.microsoft.com/office/drawing/2014/main" id="{9E95A1C7-EE1E-46C3-82F1-EF298095AD84}"/>
                </a:ext>
              </a:extLst>
            </p:cNvPr>
            <p:cNvSpPr txBox="1">
              <a:spLocks/>
            </p:cNvSpPr>
            <p:nvPr/>
          </p:nvSpPr>
          <p:spPr>
            <a:xfrm>
              <a:off x="12361613" y="4458166"/>
              <a:ext cx="1612835" cy="184666"/>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rgbClr val="2F2F2F"/>
                  </a:solidFill>
                  <a:latin typeface="Segoe UI Semilight" panose="020B0402040204020203" pitchFamily="34" charset="0"/>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rgbClr val="2F2F2F"/>
                  </a:solidFill>
                  <a:latin typeface="Segoe UI Semilight" panose="020B0402040204020203" pitchFamily="34" charset="0"/>
                  <a:ea typeface="+mn-ea"/>
                  <a:cs typeface="Segoe UI Semilight" panose="020B0402040204020203" pitchFamily="34" charset="0"/>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rgbClr val="2F2F2F"/>
                  </a:solidFill>
                  <a:latin typeface="Segoe UI Semilight" panose="020B0402040204020203" pitchFamily="34" charset="0"/>
                  <a:ea typeface="+mn-ea"/>
                  <a:cs typeface="Segoe UI Semilight" panose="020B0402040204020203" pitchFamily="34" charset="0"/>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50" kern="1200" spc="0" baseline="0">
                  <a:solidFill>
                    <a:srgbClr val="2F2F2F"/>
                  </a:solidFill>
                  <a:latin typeface="Segoe UI Semilight" panose="020B0402040204020203" pitchFamily="34" charset="0"/>
                  <a:ea typeface="+mn-ea"/>
                  <a:cs typeface="Segoe UI Semilight" panose="020B0402040204020203" pitchFamily="34" charset="0"/>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50" kern="1200" spc="0" baseline="0">
                  <a:solidFill>
                    <a:srgbClr val="2F2F2F"/>
                  </a:solidFill>
                  <a:latin typeface="Segoe UI Semilight" panose="020B0402040204020203" pitchFamily="34" charset="0"/>
                  <a:ea typeface="+mn-ea"/>
                  <a:cs typeface="Segoe UI Semilight" panose="020B04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dirty="0">
                  <a:latin typeface="Segoe UI Semibold" panose="020B0702040204020203" pitchFamily="34" charset="0"/>
                  <a:cs typeface="Segoe UI Semibold" panose="020B0702040204020203" pitchFamily="34" charset="0"/>
                </a:rPr>
                <a:t>Segoe ui semibold</a:t>
              </a:r>
            </a:p>
          </p:txBody>
        </p:sp>
        <p:sp>
          <p:nvSpPr>
            <p:cNvPr id="105" name="Text Placeholder 4">
              <a:extLst>
                <a:ext uri="{FF2B5EF4-FFF2-40B4-BE49-F238E27FC236}">
                  <a16:creationId xmlns:a16="http://schemas.microsoft.com/office/drawing/2014/main" id="{2DB2CEAB-4EB0-40AF-926D-8BD53AEF19E5}"/>
                </a:ext>
              </a:extLst>
            </p:cNvPr>
            <p:cNvSpPr txBox="1">
              <a:spLocks/>
            </p:cNvSpPr>
            <p:nvPr/>
          </p:nvSpPr>
          <p:spPr>
            <a:xfrm>
              <a:off x="12361613" y="150537"/>
              <a:ext cx="1412472" cy="184666"/>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rgbClr val="2F2F2F"/>
                  </a:solidFill>
                  <a:latin typeface="Segoe UI Semilight" panose="020B0402040204020203" pitchFamily="34" charset="0"/>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rgbClr val="2F2F2F"/>
                  </a:solidFill>
                  <a:latin typeface="Segoe UI Semilight" panose="020B0402040204020203" pitchFamily="34" charset="0"/>
                  <a:ea typeface="+mn-ea"/>
                  <a:cs typeface="Segoe UI Semilight" panose="020B0402040204020203" pitchFamily="34" charset="0"/>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rgbClr val="2F2F2F"/>
                  </a:solidFill>
                  <a:latin typeface="Segoe UI Semilight" panose="020B0402040204020203" pitchFamily="34" charset="0"/>
                  <a:ea typeface="+mn-ea"/>
                  <a:cs typeface="Segoe UI Semilight" panose="020B0402040204020203" pitchFamily="34" charset="0"/>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50" kern="1200" spc="0" baseline="0">
                  <a:solidFill>
                    <a:srgbClr val="2F2F2F"/>
                  </a:solidFill>
                  <a:latin typeface="Segoe UI Semilight" panose="020B0402040204020203" pitchFamily="34" charset="0"/>
                  <a:ea typeface="+mn-ea"/>
                  <a:cs typeface="Segoe UI Semilight" panose="020B0402040204020203" pitchFamily="34" charset="0"/>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50" kern="1200" spc="0" baseline="0">
                  <a:solidFill>
                    <a:srgbClr val="2F2F2F"/>
                  </a:solidFill>
                  <a:latin typeface="Segoe UI Semilight" panose="020B0402040204020203" pitchFamily="34" charset="0"/>
                  <a:ea typeface="+mn-ea"/>
                  <a:cs typeface="Segoe UI Semilight" panose="020B04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r>
                <a:rPr lang="en-US" sz="1200" u="none" dirty="0">
                  <a:latin typeface="Segoe UI Black" panose="020B0A02040204020203" pitchFamily="34" charset="0"/>
                  <a:ea typeface="Segoe UI Black" panose="020B0A02040204020203" pitchFamily="34" charset="0"/>
                  <a:cs typeface="Segoe UI Semibold" panose="020B0702040204020203" pitchFamily="34" charset="0"/>
                </a:rPr>
                <a:t>Color and Font</a:t>
              </a:r>
            </a:p>
          </p:txBody>
        </p:sp>
        <p:sp>
          <p:nvSpPr>
            <p:cNvPr id="106" name="Text Placeholder 4">
              <a:extLst>
                <a:ext uri="{FF2B5EF4-FFF2-40B4-BE49-F238E27FC236}">
                  <a16:creationId xmlns:a16="http://schemas.microsoft.com/office/drawing/2014/main" id="{C696999D-529A-49E7-8015-53F7EDEFED7C}"/>
                </a:ext>
              </a:extLst>
            </p:cNvPr>
            <p:cNvSpPr txBox="1">
              <a:spLocks/>
            </p:cNvSpPr>
            <p:nvPr/>
          </p:nvSpPr>
          <p:spPr>
            <a:xfrm>
              <a:off x="13260393" y="355028"/>
              <a:ext cx="986919" cy="15388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rgbClr val="2F2F2F"/>
                  </a:solidFill>
                  <a:latin typeface="Segoe UI Semilight" panose="020B0402040204020203" pitchFamily="34" charset="0"/>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rgbClr val="2F2F2F"/>
                  </a:solidFill>
                  <a:latin typeface="Segoe UI Semilight" panose="020B0402040204020203" pitchFamily="34" charset="0"/>
                  <a:ea typeface="+mn-ea"/>
                  <a:cs typeface="Segoe UI Semilight" panose="020B0402040204020203" pitchFamily="34" charset="0"/>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rgbClr val="2F2F2F"/>
                  </a:solidFill>
                  <a:latin typeface="Segoe UI Semilight" panose="020B0402040204020203" pitchFamily="34" charset="0"/>
                  <a:ea typeface="+mn-ea"/>
                  <a:cs typeface="Segoe UI Semilight" panose="020B0402040204020203" pitchFamily="34" charset="0"/>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50" kern="1200" spc="0" baseline="0">
                  <a:solidFill>
                    <a:srgbClr val="2F2F2F"/>
                  </a:solidFill>
                  <a:latin typeface="Segoe UI Semilight" panose="020B0402040204020203" pitchFamily="34" charset="0"/>
                  <a:ea typeface="+mn-ea"/>
                  <a:cs typeface="Segoe UI Semilight" panose="020B0402040204020203" pitchFamily="34" charset="0"/>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50" kern="1200" spc="0" baseline="0">
                  <a:solidFill>
                    <a:srgbClr val="2F2F2F"/>
                  </a:solidFill>
                  <a:latin typeface="Segoe UI Semilight" panose="020B0402040204020203" pitchFamily="34" charset="0"/>
                  <a:ea typeface="+mn-ea"/>
                  <a:cs typeface="Segoe UI Semilight" panose="020B04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000" dirty="0">
                  <a:latin typeface="Segoe UI Semibold" panose="020B0702040204020203" pitchFamily="34" charset="0"/>
                  <a:cs typeface="Segoe UI Semibold" panose="020B0702040204020203" pitchFamily="34" charset="0"/>
                </a:rPr>
                <a:t>= preferred use</a:t>
              </a:r>
            </a:p>
          </p:txBody>
        </p:sp>
        <p:cxnSp>
          <p:nvCxnSpPr>
            <p:cNvPr id="107" name="Straight Connector 106">
              <a:extLst>
                <a:ext uri="{FF2B5EF4-FFF2-40B4-BE49-F238E27FC236}">
                  <a16:creationId xmlns:a16="http://schemas.microsoft.com/office/drawing/2014/main" id="{72F7BC63-FB9F-4038-9DA2-A34684D7296C}"/>
                </a:ext>
              </a:extLst>
            </p:cNvPr>
            <p:cNvCxnSpPr/>
            <p:nvPr/>
          </p:nvCxnSpPr>
          <p:spPr>
            <a:xfrm>
              <a:off x="12406061" y="440808"/>
              <a:ext cx="782887" cy="0"/>
            </a:xfrm>
            <a:prstGeom prst="line">
              <a:avLst/>
            </a:prstGeom>
            <a:ln w="19050">
              <a:solidFill>
                <a:srgbClr val="2F2F2F"/>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46240684"/>
      </p:ext>
    </p:extLst>
  </p:cSld>
  <p:clrMap bg1="lt1" tx1="dk1" bg2="lt2" tx2="dk2" accent1="accent1" accent2="accent2" accent3="accent3" accent4="accent4" accent5="accent5" accent6="accent6" hlink="hlink" folHlink="folHlink"/>
  <p:sldLayoutIdLst>
    <p:sldLayoutId id="2147483682" r:id="rId1"/>
    <p:sldLayoutId id="2147483684" r:id="rId2"/>
    <p:sldLayoutId id="2147483685" r:id="rId3"/>
    <p:sldLayoutId id="2147483686" r:id="rId4"/>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rgbClr val="2F2F2F"/>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2F2F2F"/>
          </a:soli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2F2F2F"/>
          </a:solidFill>
          <a:latin typeface="Segoe UI Semilight" panose="020B0402040204020203" pitchFamily="34" charset="0"/>
          <a:ea typeface="+mn-ea"/>
          <a:cs typeface="Segoe UI Semilight" panose="020B04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2F2F2F"/>
          </a:solidFill>
          <a:latin typeface="Segoe UI Semilight" panose="020B0402040204020203" pitchFamily="34" charset="0"/>
          <a:ea typeface="+mn-ea"/>
          <a:cs typeface="Segoe UI Semilight" panose="020B04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00" kern="1200" spc="0" baseline="0">
          <a:solidFill>
            <a:srgbClr val="2F2F2F"/>
          </a:solidFill>
          <a:latin typeface="Segoe UI Semilight" panose="020B0402040204020203" pitchFamily="34" charset="0"/>
          <a:ea typeface="+mn-ea"/>
          <a:cs typeface="Segoe UI Semilight" panose="020B04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00" kern="1200" spc="0" baseline="0">
          <a:solidFill>
            <a:srgbClr val="2F2F2F"/>
          </a:solidFill>
          <a:latin typeface="Segoe UI Semilight" panose="020B0402040204020203" pitchFamily="34" charset="0"/>
          <a:ea typeface="+mn-ea"/>
          <a:cs typeface="Segoe UI Semilight" panose="020B04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hyperlink" Target="http://www.microsoft.com/" TargetMode="Externa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Msftreps@microsoft.com"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 Target="slide1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mailto:Msftreps@westlakesoftware.com" TargetMode="Externa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67.png"/><Relationship Id="rId7" Type="http://schemas.openxmlformats.org/officeDocument/2006/relationships/image" Target="../media/image71.jpg"/><Relationship Id="rId2" Type="http://schemas.openxmlformats.org/officeDocument/2006/relationships/image" Target="../media/image66.png"/><Relationship Id="rId1" Type="http://schemas.openxmlformats.org/officeDocument/2006/relationships/slideLayout" Target="../slideLayouts/slideLayout3.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hyperlink" Target="mailto:Christopher.grupp@westlakesoftware.com" TargetMode="External"/><Relationship Id="rId2" Type="http://schemas.openxmlformats.org/officeDocument/2006/relationships/hyperlink" Target="mailto:Msftreps@westlakesoftware.com" TargetMode="External"/><Relationship Id="rId1" Type="http://schemas.openxmlformats.org/officeDocument/2006/relationships/slideLayout" Target="../slideLayouts/slideLayout3.xml"/><Relationship Id="rId4" Type="http://schemas.openxmlformats.org/officeDocument/2006/relationships/hyperlink" Target="mailto:Alan.gould@westlakesoftware.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02C867-0E7B-4A4E-80EB-9E6C32A90E8F}"/>
              </a:ext>
            </a:extLst>
          </p:cNvPr>
          <p:cNvSpPr>
            <a:spLocks noGrp="1"/>
          </p:cNvSpPr>
          <p:nvPr>
            <p:ph type="title"/>
          </p:nvPr>
        </p:nvSpPr>
        <p:spPr>
          <a:xfrm>
            <a:off x="584200" y="2424013"/>
            <a:ext cx="4161981" cy="1107996"/>
          </a:xfrm>
        </p:spPr>
        <p:txBody>
          <a:bodyPr/>
          <a:lstStyle/>
          <a:p>
            <a:r>
              <a:rPr lang="en-US" dirty="0"/>
              <a:t>Admin Guide To App Studio</a:t>
            </a:r>
          </a:p>
        </p:txBody>
      </p:sp>
      <p:sp>
        <p:nvSpPr>
          <p:cNvPr id="5" name="Text Placeholder 4">
            <a:extLst>
              <a:ext uri="{FF2B5EF4-FFF2-40B4-BE49-F238E27FC236}">
                <a16:creationId xmlns:a16="http://schemas.microsoft.com/office/drawing/2014/main" id="{A200660B-61AE-437A-B67D-331C90C709D8}"/>
              </a:ext>
            </a:extLst>
          </p:cNvPr>
          <p:cNvSpPr>
            <a:spLocks noGrp="1"/>
          </p:cNvSpPr>
          <p:nvPr>
            <p:ph type="body" sz="quarter" idx="10"/>
          </p:nvPr>
        </p:nvSpPr>
        <p:spPr>
          <a:xfrm>
            <a:off x="584200" y="3533775"/>
            <a:ext cx="4162425" cy="338554"/>
          </a:xfrm>
        </p:spPr>
        <p:txBody>
          <a:bodyPr/>
          <a:lstStyle/>
          <a:p>
            <a:r>
              <a:rPr lang="en-US" dirty="0"/>
              <a:t>January 2021</a:t>
            </a:r>
          </a:p>
        </p:txBody>
      </p:sp>
      <p:pic>
        <p:nvPicPr>
          <p:cNvPr id="6" name="Picture 7">
            <a:extLst>
              <a:ext uri="{FF2B5EF4-FFF2-40B4-BE49-F238E27FC236}">
                <a16:creationId xmlns:a16="http://schemas.microsoft.com/office/drawing/2014/main" id="{5923AFE6-9514-472F-A74B-54D236A414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4200" y="5823574"/>
            <a:ext cx="2287588"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872321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7F322E-40DB-4D3A-A9F5-B969E2F0CF73}"/>
              </a:ext>
            </a:extLst>
          </p:cNvPr>
          <p:cNvSpPr/>
          <p:nvPr/>
        </p:nvSpPr>
        <p:spPr bwMode="auto">
          <a:xfrm>
            <a:off x="461108" y="457200"/>
            <a:ext cx="11261969" cy="623512"/>
          </a:xfrm>
          <a:prstGeom prst="rect">
            <a:avLst/>
          </a:prstGeom>
          <a:solidFill>
            <a:srgbClr val="45BD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C46F917A-8B04-4C39-9D49-CA7E8F93208D}"/>
              </a:ext>
            </a:extLst>
          </p:cNvPr>
          <p:cNvSpPr>
            <a:spLocks noGrp="1"/>
          </p:cNvSpPr>
          <p:nvPr>
            <p:ph type="title"/>
          </p:nvPr>
        </p:nvSpPr>
        <p:spPr>
          <a:xfrm>
            <a:off x="588263" y="457200"/>
            <a:ext cx="11018520" cy="553998"/>
          </a:xfrm>
        </p:spPr>
        <p:txBody>
          <a:bodyPr/>
          <a:lstStyle/>
          <a:p>
            <a:r>
              <a:rPr lang="en-US" dirty="0">
                <a:solidFill>
                  <a:schemeClr val="bg1"/>
                </a:solidFill>
              </a:rPr>
              <a:t>       Tutorial - App Studio – Menus and Icons</a:t>
            </a:r>
          </a:p>
        </p:txBody>
      </p:sp>
      <p:sp>
        <p:nvSpPr>
          <p:cNvPr id="25" name="TextBox 24">
            <a:extLst>
              <a:ext uri="{FF2B5EF4-FFF2-40B4-BE49-F238E27FC236}">
                <a16:creationId xmlns:a16="http://schemas.microsoft.com/office/drawing/2014/main" id="{993C3105-34E6-4E73-8FB1-FDAFFB9FF49F}"/>
              </a:ext>
            </a:extLst>
          </p:cNvPr>
          <p:cNvSpPr txBox="1"/>
          <p:nvPr/>
        </p:nvSpPr>
        <p:spPr>
          <a:xfrm>
            <a:off x="767053" y="1228110"/>
            <a:ext cx="10462922" cy="1846659"/>
          </a:xfrm>
          <a:prstGeom prst="rect">
            <a:avLst/>
          </a:prstGeom>
          <a:noFill/>
        </p:spPr>
        <p:txBody>
          <a:bodyPr wrap="square" lIns="0" tIns="0" rIns="0" bIns="0" rtlCol="0">
            <a:spAutoFit/>
          </a:bodyPr>
          <a:lstStyle/>
          <a:p>
            <a:r>
              <a:rPr lang="en-US" sz="2800" b="1" dirty="0">
                <a:latin typeface="Segoe UI Semilight" panose="020B0402040204020203" pitchFamily="34" charset="0"/>
                <a:cs typeface="Segoe UI Semilight" panose="020B0402040204020203" pitchFamily="34" charset="0"/>
              </a:rPr>
              <a:t>How to add a URL icon to the app which will take me to the Microsoft Home Page on the Internet.</a:t>
            </a:r>
          </a:p>
          <a:p>
            <a:endParaRPr lang="en-US" sz="16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a:p>
            <a:r>
              <a:rPr lang="en-US" sz="16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Step 1 – From the Menus and Icons Tab, select the URL Option shown below. Hold your mouse down on the words URL and drag this to the right onto the Title section. Look for the </a:t>
            </a:r>
            <a:r>
              <a:rPr lang="en-US" sz="1600" b="1" dirty="0">
                <a:solidFill>
                  <a:srgbClr val="F7315A"/>
                </a:solidFill>
                <a:latin typeface="Segoe UI Semilight" panose="020B0402040204020203" pitchFamily="34" charset="0"/>
                <a:cs typeface="Segoe UI Semilight" panose="020B0402040204020203" pitchFamily="34" charset="0"/>
              </a:rPr>
              <a:t>+ URL </a:t>
            </a:r>
            <a:r>
              <a:rPr lang="en-US" sz="16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indicator to show. You may need to move this up or down a little so the studio knows exactly where you want to place this. Once you have your spot, release your mouse. </a:t>
            </a:r>
          </a:p>
        </p:txBody>
      </p:sp>
      <p:sp>
        <p:nvSpPr>
          <p:cNvPr id="12" name="TextBox 11">
            <a:extLst>
              <a:ext uri="{FF2B5EF4-FFF2-40B4-BE49-F238E27FC236}">
                <a16:creationId xmlns:a16="http://schemas.microsoft.com/office/drawing/2014/main" id="{19EBF4B1-80F0-48B5-AE32-819E8AA5679E}"/>
              </a:ext>
            </a:extLst>
          </p:cNvPr>
          <p:cNvSpPr txBox="1"/>
          <p:nvPr/>
        </p:nvSpPr>
        <p:spPr>
          <a:xfrm>
            <a:off x="1750645" y="6463323"/>
            <a:ext cx="10029190" cy="153888"/>
          </a:xfrm>
          <a:prstGeom prst="rect">
            <a:avLst/>
          </a:prstGeom>
          <a:noFill/>
        </p:spPr>
        <p:txBody>
          <a:bodyPr wrap="square" lIns="0" tIns="0" rIns="0" bIns="0" rtlCol="0">
            <a:spAutoFit/>
          </a:bodyPr>
          <a:lstStyle/>
          <a:p>
            <a:pPr algn="r"/>
            <a:r>
              <a:rPr lang="en-US" sz="10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Copyright © 2001, 2021 Westlake Software, Inc.  Portions Copyright Microsoft Corp.  All Right Reserved. Confidential Information.   </a:t>
            </a:r>
          </a:p>
        </p:txBody>
      </p:sp>
      <p:pic>
        <p:nvPicPr>
          <p:cNvPr id="13" name="Picture 12">
            <a:extLst>
              <a:ext uri="{FF2B5EF4-FFF2-40B4-BE49-F238E27FC236}">
                <a16:creationId xmlns:a16="http://schemas.microsoft.com/office/drawing/2014/main" id="{B842C599-85E4-4D72-A94E-EA85D89EEC8D}"/>
              </a:ext>
            </a:extLst>
          </p:cNvPr>
          <p:cNvPicPr>
            <a:picLocks noChangeAspect="1"/>
          </p:cNvPicPr>
          <p:nvPr/>
        </p:nvPicPr>
        <p:blipFill>
          <a:blip r:embed="rId2"/>
          <a:stretch>
            <a:fillRect/>
          </a:stretch>
        </p:blipFill>
        <p:spPr>
          <a:xfrm>
            <a:off x="357527" y="414300"/>
            <a:ext cx="880876" cy="875238"/>
          </a:xfrm>
          <a:prstGeom prst="rect">
            <a:avLst/>
          </a:prstGeom>
        </p:spPr>
      </p:pic>
      <p:pic>
        <p:nvPicPr>
          <p:cNvPr id="6" name="Picture 5">
            <a:extLst>
              <a:ext uri="{FF2B5EF4-FFF2-40B4-BE49-F238E27FC236}">
                <a16:creationId xmlns:a16="http://schemas.microsoft.com/office/drawing/2014/main" id="{B16CE2CB-EB8A-4628-B623-CBBA22AE1573}"/>
              </a:ext>
            </a:extLst>
          </p:cNvPr>
          <p:cNvPicPr>
            <a:picLocks noChangeAspect="1"/>
          </p:cNvPicPr>
          <p:nvPr/>
        </p:nvPicPr>
        <p:blipFill>
          <a:blip r:embed="rId3"/>
          <a:stretch>
            <a:fillRect/>
          </a:stretch>
        </p:blipFill>
        <p:spPr>
          <a:xfrm>
            <a:off x="3894917" y="3355634"/>
            <a:ext cx="4207193" cy="2826823"/>
          </a:xfrm>
          <a:prstGeom prst="rect">
            <a:avLst/>
          </a:prstGeom>
          <a:ln>
            <a:solidFill>
              <a:schemeClr val="bg1">
                <a:lumMod val="75000"/>
              </a:schemeClr>
            </a:solidFill>
          </a:ln>
        </p:spPr>
      </p:pic>
      <p:cxnSp>
        <p:nvCxnSpPr>
          <p:cNvPr id="10" name="Straight Arrow Connector 9">
            <a:extLst>
              <a:ext uri="{FF2B5EF4-FFF2-40B4-BE49-F238E27FC236}">
                <a16:creationId xmlns:a16="http://schemas.microsoft.com/office/drawing/2014/main" id="{889AC8BB-F644-4724-9F53-C20415BC16FC}"/>
              </a:ext>
            </a:extLst>
          </p:cNvPr>
          <p:cNvCxnSpPr>
            <a:cxnSpLocks/>
          </p:cNvCxnSpPr>
          <p:nvPr/>
        </p:nvCxnSpPr>
        <p:spPr>
          <a:xfrm flipV="1">
            <a:off x="4511040" y="4469266"/>
            <a:ext cx="2057400" cy="697094"/>
          </a:xfrm>
          <a:prstGeom prst="straightConnector1">
            <a:avLst/>
          </a:prstGeom>
          <a:ln>
            <a:solidFill>
              <a:srgbClr val="F7315A"/>
            </a:solidFill>
            <a:headEnd type="none"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222352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7F322E-40DB-4D3A-A9F5-B969E2F0CF73}"/>
              </a:ext>
            </a:extLst>
          </p:cNvPr>
          <p:cNvSpPr/>
          <p:nvPr/>
        </p:nvSpPr>
        <p:spPr bwMode="auto">
          <a:xfrm>
            <a:off x="461108" y="457200"/>
            <a:ext cx="11261969" cy="623512"/>
          </a:xfrm>
          <a:prstGeom prst="rect">
            <a:avLst/>
          </a:prstGeom>
          <a:solidFill>
            <a:srgbClr val="45BD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C46F917A-8B04-4C39-9D49-CA7E8F93208D}"/>
              </a:ext>
            </a:extLst>
          </p:cNvPr>
          <p:cNvSpPr>
            <a:spLocks noGrp="1"/>
          </p:cNvSpPr>
          <p:nvPr>
            <p:ph type="title"/>
          </p:nvPr>
        </p:nvSpPr>
        <p:spPr>
          <a:xfrm>
            <a:off x="588263" y="457200"/>
            <a:ext cx="11018520" cy="553998"/>
          </a:xfrm>
        </p:spPr>
        <p:txBody>
          <a:bodyPr/>
          <a:lstStyle/>
          <a:p>
            <a:r>
              <a:rPr lang="en-US" dirty="0">
                <a:solidFill>
                  <a:schemeClr val="bg1"/>
                </a:solidFill>
              </a:rPr>
              <a:t>       Tutorial - App Studio – Menus and Icons</a:t>
            </a:r>
          </a:p>
        </p:txBody>
      </p:sp>
      <p:sp>
        <p:nvSpPr>
          <p:cNvPr id="25" name="TextBox 24">
            <a:extLst>
              <a:ext uri="{FF2B5EF4-FFF2-40B4-BE49-F238E27FC236}">
                <a16:creationId xmlns:a16="http://schemas.microsoft.com/office/drawing/2014/main" id="{993C3105-34E6-4E73-8FB1-FDAFFB9FF49F}"/>
              </a:ext>
            </a:extLst>
          </p:cNvPr>
          <p:cNvSpPr txBox="1"/>
          <p:nvPr/>
        </p:nvSpPr>
        <p:spPr>
          <a:xfrm>
            <a:off x="767053" y="1228110"/>
            <a:ext cx="10839730" cy="2215991"/>
          </a:xfrm>
          <a:prstGeom prst="rect">
            <a:avLst/>
          </a:prstGeom>
          <a:noFill/>
        </p:spPr>
        <p:txBody>
          <a:bodyPr wrap="square" lIns="0" tIns="0" rIns="0" bIns="0" rtlCol="0">
            <a:spAutoFit/>
          </a:bodyPr>
          <a:lstStyle/>
          <a:p>
            <a:r>
              <a:rPr lang="en-US" sz="1600" b="1" dirty="0">
                <a:latin typeface="Segoe UI Semilight" panose="020B0402040204020203" pitchFamily="34" charset="0"/>
                <a:cs typeface="Segoe UI Semilight" panose="020B0402040204020203" pitchFamily="34" charset="0"/>
              </a:rPr>
              <a:t>Step 2 – When you release your mouse from the last page, a menu option will pop up.</a:t>
            </a:r>
          </a:p>
          <a:p>
            <a:endParaRPr lang="en-US" sz="1600" b="1" dirty="0">
              <a:latin typeface="Segoe UI Semilight" panose="020B0402040204020203" pitchFamily="34" charset="0"/>
              <a:cs typeface="Segoe UI Semilight" panose="020B0402040204020203" pitchFamily="34" charset="0"/>
            </a:endParaRPr>
          </a:p>
          <a:p>
            <a:r>
              <a:rPr lang="en-US" sz="1600" b="1" dirty="0">
                <a:latin typeface="Segoe UI Semilight" panose="020B0402040204020203" pitchFamily="34" charset="0"/>
                <a:cs typeface="Segoe UI Semilight" panose="020B0402040204020203" pitchFamily="34" charset="0"/>
              </a:rPr>
              <a:t>On the Menu Items page: </a:t>
            </a:r>
          </a:p>
          <a:p>
            <a:endParaRPr lang="en-US" sz="1600" b="1" dirty="0">
              <a:latin typeface="Segoe UI Semilight" panose="020B0402040204020203" pitchFamily="34" charset="0"/>
              <a:cs typeface="Segoe UI Semilight" panose="020B0402040204020203" pitchFamily="34" charset="0"/>
            </a:endParaRPr>
          </a:p>
          <a:p>
            <a:pPr marL="342900" indent="-342900">
              <a:buAutoNum type="arabicPeriod"/>
            </a:pPr>
            <a:r>
              <a:rPr lang="en-US" sz="1600" b="1" dirty="0">
                <a:latin typeface="Segoe UI Semilight" panose="020B0402040204020203" pitchFamily="34" charset="0"/>
                <a:cs typeface="Segoe UI Semilight" panose="020B0402040204020203" pitchFamily="34" charset="0"/>
              </a:rPr>
              <a:t>Click the Pick icon button and find the icon called Microsoft Home</a:t>
            </a:r>
          </a:p>
          <a:p>
            <a:pPr marL="342900" indent="-342900">
              <a:buAutoNum type="arabicPeriod"/>
            </a:pPr>
            <a:r>
              <a:rPr lang="en-US" sz="1600" b="1" dirty="0">
                <a:latin typeface="Segoe UI Semilight" panose="020B0402040204020203" pitchFamily="34" charset="0"/>
                <a:cs typeface="Segoe UI Semilight" panose="020B0402040204020203" pitchFamily="34" charset="0"/>
              </a:rPr>
              <a:t>Change the title option form User Icon Name to Enter Custom URL</a:t>
            </a:r>
          </a:p>
          <a:p>
            <a:pPr marL="342900" indent="-342900">
              <a:buAutoNum type="arabicPeriod"/>
            </a:pPr>
            <a:r>
              <a:rPr lang="en-US" sz="1600" b="1" dirty="0">
                <a:latin typeface="Segoe UI Semilight" panose="020B0402040204020203" pitchFamily="34" charset="0"/>
                <a:cs typeface="Segoe UI Semilight" panose="020B0402040204020203" pitchFamily="34" charset="0"/>
              </a:rPr>
              <a:t>Type in Microsoft Home (you could leave this as the Icon Title as well; they are the same in this case, often they are not</a:t>
            </a:r>
          </a:p>
          <a:p>
            <a:pPr marL="342900" indent="-342900">
              <a:buAutoNum type="arabicPeriod"/>
            </a:pPr>
            <a:r>
              <a:rPr lang="en-US" sz="1600" b="1" dirty="0">
                <a:latin typeface="Segoe UI Semilight" panose="020B0402040204020203" pitchFamily="34" charset="0"/>
                <a:cs typeface="Segoe UI Semilight" panose="020B0402040204020203" pitchFamily="34" charset="0"/>
              </a:rPr>
              <a:t>Type in the URL using this format (http:// or https://):  </a:t>
            </a:r>
            <a:r>
              <a:rPr lang="en-US" sz="1600" b="1" dirty="0">
                <a:latin typeface="Segoe UI Semilight" panose="020B0402040204020203" pitchFamily="34" charset="0"/>
                <a:cs typeface="Segoe UI Semilight" panose="020B0402040204020203" pitchFamily="34" charset="0"/>
                <a:hlinkClick r:id="rId2"/>
              </a:rPr>
              <a:t>https://expertzone.microsoft.com</a:t>
            </a:r>
            <a:endParaRPr lang="en-US" sz="1600" b="1" dirty="0">
              <a:latin typeface="Segoe UI Semilight" panose="020B0402040204020203" pitchFamily="34" charset="0"/>
              <a:cs typeface="Segoe UI Semilight" panose="020B0402040204020203" pitchFamily="34" charset="0"/>
            </a:endParaRPr>
          </a:p>
          <a:p>
            <a:pPr marL="342900" indent="-342900">
              <a:buAutoNum type="arabicPeriod"/>
            </a:pPr>
            <a:r>
              <a:rPr lang="en-US" sz="1600" b="1" dirty="0">
                <a:latin typeface="Segoe UI Semilight" panose="020B0402040204020203" pitchFamily="34" charset="0"/>
                <a:cs typeface="Segoe UI Semilight" panose="020B0402040204020203" pitchFamily="34" charset="0"/>
              </a:rPr>
              <a:t>Select Save   </a:t>
            </a:r>
            <a:endParaRPr lang="en-US" sz="16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p:txBody>
      </p:sp>
      <p:sp>
        <p:nvSpPr>
          <p:cNvPr id="12" name="TextBox 11">
            <a:extLst>
              <a:ext uri="{FF2B5EF4-FFF2-40B4-BE49-F238E27FC236}">
                <a16:creationId xmlns:a16="http://schemas.microsoft.com/office/drawing/2014/main" id="{19EBF4B1-80F0-48B5-AE32-819E8AA5679E}"/>
              </a:ext>
            </a:extLst>
          </p:cNvPr>
          <p:cNvSpPr txBox="1"/>
          <p:nvPr/>
        </p:nvSpPr>
        <p:spPr>
          <a:xfrm>
            <a:off x="1750645" y="6463323"/>
            <a:ext cx="10029190" cy="153888"/>
          </a:xfrm>
          <a:prstGeom prst="rect">
            <a:avLst/>
          </a:prstGeom>
          <a:noFill/>
        </p:spPr>
        <p:txBody>
          <a:bodyPr wrap="square" lIns="0" tIns="0" rIns="0" bIns="0" rtlCol="0">
            <a:spAutoFit/>
          </a:bodyPr>
          <a:lstStyle/>
          <a:p>
            <a:pPr algn="r"/>
            <a:r>
              <a:rPr lang="en-US" sz="10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Copyright © 2001, 2021 Westlake Software, Inc.  Portions Copyright Microsoft Corp.  All Right Reserved. Confidential Information.   </a:t>
            </a:r>
          </a:p>
        </p:txBody>
      </p:sp>
      <p:pic>
        <p:nvPicPr>
          <p:cNvPr id="5" name="Picture 4">
            <a:extLst>
              <a:ext uri="{FF2B5EF4-FFF2-40B4-BE49-F238E27FC236}">
                <a16:creationId xmlns:a16="http://schemas.microsoft.com/office/drawing/2014/main" id="{593D4634-4282-4BCF-A961-D28525FC1604}"/>
              </a:ext>
            </a:extLst>
          </p:cNvPr>
          <p:cNvPicPr>
            <a:picLocks noChangeAspect="1"/>
          </p:cNvPicPr>
          <p:nvPr/>
        </p:nvPicPr>
        <p:blipFill>
          <a:blip r:embed="rId3"/>
          <a:stretch>
            <a:fillRect/>
          </a:stretch>
        </p:blipFill>
        <p:spPr>
          <a:xfrm>
            <a:off x="767053" y="3751290"/>
            <a:ext cx="3773453" cy="2404843"/>
          </a:xfrm>
          <a:prstGeom prst="rect">
            <a:avLst/>
          </a:prstGeom>
        </p:spPr>
      </p:pic>
      <p:pic>
        <p:nvPicPr>
          <p:cNvPr id="8" name="Picture 7">
            <a:extLst>
              <a:ext uri="{FF2B5EF4-FFF2-40B4-BE49-F238E27FC236}">
                <a16:creationId xmlns:a16="http://schemas.microsoft.com/office/drawing/2014/main" id="{DA22A069-6490-41F4-8801-CC1C182D33C1}"/>
              </a:ext>
            </a:extLst>
          </p:cNvPr>
          <p:cNvPicPr>
            <a:picLocks noChangeAspect="1"/>
          </p:cNvPicPr>
          <p:nvPr/>
        </p:nvPicPr>
        <p:blipFill>
          <a:blip r:embed="rId4"/>
          <a:stretch>
            <a:fillRect/>
          </a:stretch>
        </p:blipFill>
        <p:spPr>
          <a:xfrm>
            <a:off x="2821794" y="4779990"/>
            <a:ext cx="2189849" cy="1334689"/>
          </a:xfrm>
          <a:prstGeom prst="rect">
            <a:avLst/>
          </a:prstGeom>
        </p:spPr>
      </p:pic>
      <p:pic>
        <p:nvPicPr>
          <p:cNvPr id="17" name="Picture 16">
            <a:extLst>
              <a:ext uri="{FF2B5EF4-FFF2-40B4-BE49-F238E27FC236}">
                <a16:creationId xmlns:a16="http://schemas.microsoft.com/office/drawing/2014/main" id="{C4744062-A86C-4C06-95B7-5D6C69DC05DD}"/>
              </a:ext>
            </a:extLst>
          </p:cNvPr>
          <p:cNvPicPr>
            <a:picLocks noChangeAspect="1"/>
          </p:cNvPicPr>
          <p:nvPr/>
        </p:nvPicPr>
        <p:blipFill>
          <a:blip r:embed="rId5"/>
          <a:stretch>
            <a:fillRect/>
          </a:stretch>
        </p:blipFill>
        <p:spPr>
          <a:xfrm>
            <a:off x="357527" y="414300"/>
            <a:ext cx="880876" cy="875238"/>
          </a:xfrm>
          <a:prstGeom prst="rect">
            <a:avLst/>
          </a:prstGeom>
        </p:spPr>
      </p:pic>
      <p:grpSp>
        <p:nvGrpSpPr>
          <p:cNvPr id="11" name="Group 10">
            <a:extLst>
              <a:ext uri="{FF2B5EF4-FFF2-40B4-BE49-F238E27FC236}">
                <a16:creationId xmlns:a16="http://schemas.microsoft.com/office/drawing/2014/main" id="{910EFB2D-A188-4BB4-BB0C-4588D376D5AF}"/>
              </a:ext>
            </a:extLst>
          </p:cNvPr>
          <p:cNvGrpSpPr/>
          <p:nvPr/>
        </p:nvGrpSpPr>
        <p:grpSpPr>
          <a:xfrm>
            <a:off x="5560190" y="3691884"/>
            <a:ext cx="3554874" cy="2428758"/>
            <a:chOff x="5560190" y="3691884"/>
            <a:chExt cx="3554874" cy="2428758"/>
          </a:xfrm>
        </p:grpSpPr>
        <p:pic>
          <p:nvPicPr>
            <p:cNvPr id="6" name="Picture 5">
              <a:extLst>
                <a:ext uri="{FF2B5EF4-FFF2-40B4-BE49-F238E27FC236}">
                  <a16:creationId xmlns:a16="http://schemas.microsoft.com/office/drawing/2014/main" id="{CBC0675D-ADE6-4763-989F-48A8F0CC8855}"/>
                </a:ext>
              </a:extLst>
            </p:cNvPr>
            <p:cNvPicPr>
              <a:picLocks noChangeAspect="1"/>
            </p:cNvPicPr>
            <p:nvPr/>
          </p:nvPicPr>
          <p:blipFill>
            <a:blip r:embed="rId6"/>
            <a:stretch>
              <a:fillRect/>
            </a:stretch>
          </p:blipFill>
          <p:spPr>
            <a:xfrm>
              <a:off x="5560190" y="3691884"/>
              <a:ext cx="3554874" cy="2428758"/>
            </a:xfrm>
            <a:prstGeom prst="rect">
              <a:avLst/>
            </a:prstGeom>
          </p:spPr>
        </p:pic>
        <p:pic>
          <p:nvPicPr>
            <p:cNvPr id="9" name="Picture 8">
              <a:extLst>
                <a:ext uri="{FF2B5EF4-FFF2-40B4-BE49-F238E27FC236}">
                  <a16:creationId xmlns:a16="http://schemas.microsoft.com/office/drawing/2014/main" id="{59BBBA18-511D-419D-B73E-425C77A94C01}"/>
                </a:ext>
              </a:extLst>
            </p:cNvPr>
            <p:cNvPicPr>
              <a:picLocks noChangeAspect="1"/>
            </p:cNvPicPr>
            <p:nvPr/>
          </p:nvPicPr>
          <p:blipFill>
            <a:blip r:embed="rId7"/>
            <a:stretch>
              <a:fillRect/>
            </a:stretch>
          </p:blipFill>
          <p:spPr>
            <a:xfrm>
              <a:off x="5824477" y="5536075"/>
              <a:ext cx="1027735" cy="302275"/>
            </a:xfrm>
            <a:prstGeom prst="rect">
              <a:avLst/>
            </a:prstGeom>
          </p:spPr>
        </p:pic>
      </p:grpSp>
    </p:spTree>
    <p:extLst>
      <p:ext uri="{BB962C8B-B14F-4D97-AF65-F5344CB8AC3E}">
        <p14:creationId xmlns:p14="http://schemas.microsoft.com/office/powerpoint/2010/main" val="325105080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B6CCAEF7-1AF0-4AB9-9D16-5F3542E05DB0}"/>
              </a:ext>
            </a:extLst>
          </p:cNvPr>
          <p:cNvGrpSpPr/>
          <p:nvPr/>
        </p:nvGrpSpPr>
        <p:grpSpPr>
          <a:xfrm>
            <a:off x="2932365" y="2531530"/>
            <a:ext cx="8674418" cy="2947482"/>
            <a:chOff x="2932365" y="2531530"/>
            <a:chExt cx="8674418" cy="2947482"/>
          </a:xfrm>
        </p:grpSpPr>
        <p:pic>
          <p:nvPicPr>
            <p:cNvPr id="5" name="Picture 4">
              <a:extLst>
                <a:ext uri="{FF2B5EF4-FFF2-40B4-BE49-F238E27FC236}">
                  <a16:creationId xmlns:a16="http://schemas.microsoft.com/office/drawing/2014/main" id="{BA5B0501-F9C0-490B-8672-A51B83CF33A3}"/>
                </a:ext>
              </a:extLst>
            </p:cNvPr>
            <p:cNvPicPr>
              <a:picLocks noChangeAspect="1"/>
            </p:cNvPicPr>
            <p:nvPr/>
          </p:nvPicPr>
          <p:blipFill>
            <a:blip r:embed="rId2"/>
            <a:stretch>
              <a:fillRect/>
            </a:stretch>
          </p:blipFill>
          <p:spPr>
            <a:xfrm>
              <a:off x="2932365" y="2531530"/>
              <a:ext cx="8674418" cy="2947482"/>
            </a:xfrm>
            <a:prstGeom prst="rect">
              <a:avLst/>
            </a:prstGeom>
            <a:ln>
              <a:solidFill>
                <a:schemeClr val="bg1">
                  <a:lumMod val="75000"/>
                </a:schemeClr>
              </a:solidFill>
            </a:ln>
          </p:spPr>
        </p:pic>
        <p:pic>
          <p:nvPicPr>
            <p:cNvPr id="17" name="Picture 16">
              <a:extLst>
                <a:ext uri="{FF2B5EF4-FFF2-40B4-BE49-F238E27FC236}">
                  <a16:creationId xmlns:a16="http://schemas.microsoft.com/office/drawing/2014/main" id="{EDA51275-23AD-4D92-8100-3347064341CC}"/>
                </a:ext>
              </a:extLst>
            </p:cNvPr>
            <p:cNvPicPr>
              <a:picLocks noChangeAspect="1"/>
            </p:cNvPicPr>
            <p:nvPr/>
          </p:nvPicPr>
          <p:blipFill>
            <a:blip r:embed="rId3"/>
            <a:stretch>
              <a:fillRect/>
            </a:stretch>
          </p:blipFill>
          <p:spPr>
            <a:xfrm>
              <a:off x="6403545" y="4768788"/>
              <a:ext cx="5162550" cy="691774"/>
            </a:xfrm>
            <a:prstGeom prst="rect">
              <a:avLst/>
            </a:prstGeom>
          </p:spPr>
        </p:pic>
      </p:grpSp>
      <p:sp>
        <p:nvSpPr>
          <p:cNvPr id="2" name="Rectangle 1">
            <a:extLst>
              <a:ext uri="{FF2B5EF4-FFF2-40B4-BE49-F238E27FC236}">
                <a16:creationId xmlns:a16="http://schemas.microsoft.com/office/drawing/2014/main" id="{B87F322E-40DB-4D3A-A9F5-B969E2F0CF73}"/>
              </a:ext>
            </a:extLst>
          </p:cNvPr>
          <p:cNvSpPr/>
          <p:nvPr/>
        </p:nvSpPr>
        <p:spPr bwMode="auto">
          <a:xfrm>
            <a:off x="461108" y="457200"/>
            <a:ext cx="11261969" cy="623512"/>
          </a:xfrm>
          <a:prstGeom prst="rect">
            <a:avLst/>
          </a:prstGeom>
          <a:solidFill>
            <a:srgbClr val="45BD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C46F917A-8B04-4C39-9D49-CA7E8F93208D}"/>
              </a:ext>
            </a:extLst>
          </p:cNvPr>
          <p:cNvSpPr>
            <a:spLocks noGrp="1"/>
          </p:cNvSpPr>
          <p:nvPr>
            <p:ph type="title"/>
          </p:nvPr>
        </p:nvSpPr>
        <p:spPr>
          <a:xfrm>
            <a:off x="588263" y="457200"/>
            <a:ext cx="11018520" cy="553998"/>
          </a:xfrm>
        </p:spPr>
        <p:txBody>
          <a:bodyPr/>
          <a:lstStyle/>
          <a:p>
            <a:r>
              <a:rPr lang="en-US" dirty="0">
                <a:solidFill>
                  <a:schemeClr val="bg1"/>
                </a:solidFill>
              </a:rPr>
              <a:t>       Tutorial - App Studio – Menus and Icons</a:t>
            </a:r>
          </a:p>
        </p:txBody>
      </p:sp>
      <p:sp>
        <p:nvSpPr>
          <p:cNvPr id="25" name="TextBox 24">
            <a:extLst>
              <a:ext uri="{FF2B5EF4-FFF2-40B4-BE49-F238E27FC236}">
                <a16:creationId xmlns:a16="http://schemas.microsoft.com/office/drawing/2014/main" id="{993C3105-34E6-4E73-8FB1-FDAFFB9FF49F}"/>
              </a:ext>
            </a:extLst>
          </p:cNvPr>
          <p:cNvSpPr txBox="1"/>
          <p:nvPr/>
        </p:nvSpPr>
        <p:spPr>
          <a:xfrm>
            <a:off x="767053" y="1228110"/>
            <a:ext cx="10839730" cy="984885"/>
          </a:xfrm>
          <a:prstGeom prst="rect">
            <a:avLst/>
          </a:prstGeom>
          <a:noFill/>
        </p:spPr>
        <p:txBody>
          <a:bodyPr wrap="square" lIns="0" tIns="0" rIns="0" bIns="0" rtlCol="0">
            <a:spAutoFit/>
          </a:bodyPr>
          <a:lstStyle/>
          <a:p>
            <a:r>
              <a:rPr lang="en-US" sz="1600" b="1" dirty="0">
                <a:latin typeface="Segoe UI Semilight" panose="020B0402040204020203" pitchFamily="34" charset="0"/>
                <a:cs typeface="Segoe UI Semilight" panose="020B0402040204020203" pitchFamily="34" charset="0"/>
              </a:rPr>
              <a:t>The Icon is now displayed in the emulator on the left and has been added to your Titles on the right. </a:t>
            </a:r>
          </a:p>
          <a:p>
            <a:r>
              <a:rPr lang="en-US" sz="1600" b="1" dirty="0">
                <a:latin typeface="Segoe UI Semilight" panose="020B0402040204020203" pitchFamily="34" charset="0"/>
                <a:cs typeface="Segoe UI Semilight" panose="020B0402040204020203" pitchFamily="34" charset="0"/>
              </a:rPr>
              <a:t>NOTE – if for some reason you do not see what you just added to the emulator, the system may have moved your icon to the very bottom of the list. It will do that if it can not interpret your drag and drop spot. It is easily moved. The Titles are also drag/drop ready, up and down. </a:t>
            </a:r>
            <a:endParaRPr lang="en-US" sz="16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p:txBody>
      </p:sp>
      <p:sp>
        <p:nvSpPr>
          <p:cNvPr id="12" name="TextBox 11">
            <a:extLst>
              <a:ext uri="{FF2B5EF4-FFF2-40B4-BE49-F238E27FC236}">
                <a16:creationId xmlns:a16="http://schemas.microsoft.com/office/drawing/2014/main" id="{19EBF4B1-80F0-48B5-AE32-819E8AA5679E}"/>
              </a:ext>
            </a:extLst>
          </p:cNvPr>
          <p:cNvSpPr txBox="1"/>
          <p:nvPr/>
        </p:nvSpPr>
        <p:spPr>
          <a:xfrm>
            <a:off x="1750645" y="6463323"/>
            <a:ext cx="10029190" cy="153888"/>
          </a:xfrm>
          <a:prstGeom prst="rect">
            <a:avLst/>
          </a:prstGeom>
          <a:noFill/>
        </p:spPr>
        <p:txBody>
          <a:bodyPr wrap="square" lIns="0" tIns="0" rIns="0" bIns="0" rtlCol="0">
            <a:spAutoFit/>
          </a:bodyPr>
          <a:lstStyle/>
          <a:p>
            <a:pPr algn="r"/>
            <a:r>
              <a:rPr lang="en-US" sz="10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Copyright © 2001, 2021 Westlake Software, Inc.  Portions Copyright Microsoft Corp.  All Right Reserved. Confidential Information.   </a:t>
            </a:r>
          </a:p>
        </p:txBody>
      </p:sp>
      <p:sp>
        <p:nvSpPr>
          <p:cNvPr id="7" name="Rectangle 6">
            <a:extLst>
              <a:ext uri="{FF2B5EF4-FFF2-40B4-BE49-F238E27FC236}">
                <a16:creationId xmlns:a16="http://schemas.microsoft.com/office/drawing/2014/main" id="{9FFA80F2-7B1C-4E10-A52F-7DA4FB26FAE2}"/>
              </a:ext>
            </a:extLst>
          </p:cNvPr>
          <p:cNvSpPr/>
          <p:nvPr/>
        </p:nvSpPr>
        <p:spPr bwMode="auto">
          <a:xfrm>
            <a:off x="6421004" y="4465320"/>
            <a:ext cx="5127632" cy="280332"/>
          </a:xfrm>
          <a:prstGeom prst="rect">
            <a:avLst/>
          </a:prstGeom>
          <a:noFill/>
          <a:ln w="19050">
            <a:solidFill>
              <a:srgbClr val="F7315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noFill/>
              <a:ea typeface="Segoe UI" pitchFamily="34" charset="0"/>
              <a:cs typeface="Segoe UI" pitchFamily="34" charset="0"/>
            </a:endParaRPr>
          </a:p>
        </p:txBody>
      </p:sp>
      <p:sp>
        <p:nvSpPr>
          <p:cNvPr id="13" name="Rectangle 12">
            <a:extLst>
              <a:ext uri="{FF2B5EF4-FFF2-40B4-BE49-F238E27FC236}">
                <a16:creationId xmlns:a16="http://schemas.microsoft.com/office/drawing/2014/main" id="{15EAB908-DCAD-4902-8DF5-D86684AAD56B}"/>
              </a:ext>
            </a:extLst>
          </p:cNvPr>
          <p:cNvSpPr/>
          <p:nvPr/>
        </p:nvSpPr>
        <p:spPr bwMode="auto">
          <a:xfrm>
            <a:off x="3553119" y="4904302"/>
            <a:ext cx="546441" cy="556260"/>
          </a:xfrm>
          <a:prstGeom prst="rect">
            <a:avLst/>
          </a:prstGeom>
          <a:noFill/>
          <a:ln w="19050">
            <a:solidFill>
              <a:srgbClr val="F7315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noFill/>
              <a:ea typeface="Segoe UI" pitchFamily="34" charset="0"/>
              <a:cs typeface="Segoe UI" pitchFamily="34" charset="0"/>
            </a:endParaRPr>
          </a:p>
        </p:txBody>
      </p:sp>
      <p:cxnSp>
        <p:nvCxnSpPr>
          <p:cNvPr id="11" name="Straight Connector 10">
            <a:extLst>
              <a:ext uri="{FF2B5EF4-FFF2-40B4-BE49-F238E27FC236}">
                <a16:creationId xmlns:a16="http://schemas.microsoft.com/office/drawing/2014/main" id="{4F038656-D3BE-4308-97C4-CEABCCFE45A8}"/>
              </a:ext>
            </a:extLst>
          </p:cNvPr>
          <p:cNvCxnSpPr>
            <a:cxnSpLocks/>
            <a:stCxn id="7" idx="1"/>
          </p:cNvCxnSpPr>
          <p:nvPr/>
        </p:nvCxnSpPr>
        <p:spPr>
          <a:xfrm flipH="1">
            <a:off x="4099562" y="4605486"/>
            <a:ext cx="2321442" cy="576114"/>
          </a:xfrm>
          <a:prstGeom prst="line">
            <a:avLst/>
          </a:prstGeom>
          <a:ln>
            <a:solidFill>
              <a:srgbClr val="F7315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768D83B-93D6-43C2-98C2-4D64CA762282}"/>
              </a:ext>
            </a:extLst>
          </p:cNvPr>
          <p:cNvSpPr txBox="1"/>
          <p:nvPr/>
        </p:nvSpPr>
        <p:spPr>
          <a:xfrm>
            <a:off x="842589" y="2746057"/>
            <a:ext cx="1600183" cy="984885"/>
          </a:xfrm>
          <a:prstGeom prst="rect">
            <a:avLst/>
          </a:prstGeom>
          <a:noFill/>
        </p:spPr>
        <p:txBody>
          <a:bodyPr wrap="square" lIns="0" tIns="0" rIns="0" bIns="0" rtlCol="0">
            <a:spAutoFit/>
          </a:bodyPr>
          <a:lstStyle/>
          <a:p>
            <a:pPr algn="r"/>
            <a:r>
              <a:rPr lang="en-US" sz="1600" b="1" dirty="0">
                <a:latin typeface="Segoe UI Semilight" panose="020B0402040204020203" pitchFamily="34" charset="0"/>
                <a:cs typeface="Segoe UI Semilight" panose="020B0402040204020203" pitchFamily="34" charset="0"/>
              </a:rPr>
              <a:t>Step 3 – Select the Edit Icon next to Access ExpertZone. </a:t>
            </a:r>
            <a:endParaRPr lang="en-US" sz="16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p:txBody>
      </p:sp>
      <p:cxnSp>
        <p:nvCxnSpPr>
          <p:cNvPr id="16" name="Straight Arrow Connector 15">
            <a:extLst>
              <a:ext uri="{FF2B5EF4-FFF2-40B4-BE49-F238E27FC236}">
                <a16:creationId xmlns:a16="http://schemas.microsoft.com/office/drawing/2014/main" id="{11522B14-3346-4EE2-AD7C-923C3CF73CDF}"/>
              </a:ext>
            </a:extLst>
          </p:cNvPr>
          <p:cNvCxnSpPr>
            <a:cxnSpLocks/>
          </p:cNvCxnSpPr>
          <p:nvPr/>
        </p:nvCxnSpPr>
        <p:spPr>
          <a:xfrm>
            <a:off x="2590800" y="3238500"/>
            <a:ext cx="5554980" cy="1347267"/>
          </a:xfrm>
          <a:prstGeom prst="straightConnector1">
            <a:avLst/>
          </a:prstGeom>
          <a:ln>
            <a:solidFill>
              <a:schemeClr val="tx2">
                <a:lumMod val="50000"/>
                <a:lumOff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D905F463-5C8A-4C1E-A670-EB54EC2AF584}"/>
              </a:ext>
            </a:extLst>
          </p:cNvPr>
          <p:cNvPicPr>
            <a:picLocks noChangeAspect="1"/>
          </p:cNvPicPr>
          <p:nvPr/>
        </p:nvPicPr>
        <p:blipFill>
          <a:blip r:embed="rId4"/>
          <a:stretch>
            <a:fillRect/>
          </a:stretch>
        </p:blipFill>
        <p:spPr>
          <a:xfrm>
            <a:off x="357527" y="414300"/>
            <a:ext cx="880876" cy="875238"/>
          </a:xfrm>
          <a:prstGeom prst="rect">
            <a:avLst/>
          </a:prstGeom>
        </p:spPr>
      </p:pic>
    </p:spTree>
    <p:extLst>
      <p:ext uri="{BB962C8B-B14F-4D97-AF65-F5344CB8AC3E}">
        <p14:creationId xmlns:p14="http://schemas.microsoft.com/office/powerpoint/2010/main" val="105015281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7F322E-40DB-4D3A-A9F5-B969E2F0CF73}"/>
              </a:ext>
            </a:extLst>
          </p:cNvPr>
          <p:cNvSpPr/>
          <p:nvPr/>
        </p:nvSpPr>
        <p:spPr bwMode="auto">
          <a:xfrm>
            <a:off x="461108" y="457200"/>
            <a:ext cx="11261969" cy="623512"/>
          </a:xfrm>
          <a:prstGeom prst="rect">
            <a:avLst/>
          </a:prstGeom>
          <a:solidFill>
            <a:srgbClr val="45BD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C46F917A-8B04-4C39-9D49-CA7E8F93208D}"/>
              </a:ext>
            </a:extLst>
          </p:cNvPr>
          <p:cNvSpPr>
            <a:spLocks noGrp="1"/>
          </p:cNvSpPr>
          <p:nvPr>
            <p:ph type="title"/>
          </p:nvPr>
        </p:nvSpPr>
        <p:spPr>
          <a:xfrm>
            <a:off x="588263" y="457200"/>
            <a:ext cx="11018520" cy="553998"/>
          </a:xfrm>
        </p:spPr>
        <p:txBody>
          <a:bodyPr/>
          <a:lstStyle/>
          <a:p>
            <a:r>
              <a:rPr lang="en-US" dirty="0">
                <a:solidFill>
                  <a:schemeClr val="bg1"/>
                </a:solidFill>
              </a:rPr>
              <a:t>       Tutorial - App Studio – Menus and Icons</a:t>
            </a:r>
          </a:p>
        </p:txBody>
      </p:sp>
      <p:sp>
        <p:nvSpPr>
          <p:cNvPr id="25" name="TextBox 24">
            <a:extLst>
              <a:ext uri="{FF2B5EF4-FFF2-40B4-BE49-F238E27FC236}">
                <a16:creationId xmlns:a16="http://schemas.microsoft.com/office/drawing/2014/main" id="{993C3105-34E6-4E73-8FB1-FDAFFB9FF49F}"/>
              </a:ext>
            </a:extLst>
          </p:cNvPr>
          <p:cNvSpPr txBox="1"/>
          <p:nvPr/>
        </p:nvSpPr>
        <p:spPr>
          <a:xfrm>
            <a:off x="835633" y="1563390"/>
            <a:ext cx="3431567" cy="3662541"/>
          </a:xfrm>
          <a:prstGeom prst="rect">
            <a:avLst/>
          </a:prstGeom>
          <a:noFill/>
        </p:spPr>
        <p:txBody>
          <a:bodyPr wrap="square" lIns="0" tIns="0" rIns="0" bIns="0" rtlCol="0">
            <a:spAutoFit/>
          </a:bodyPr>
          <a:lstStyle/>
          <a:p>
            <a:r>
              <a:rPr lang="en-US" sz="1400" b="1" dirty="0">
                <a:latin typeface="Segoe UI Semilight" panose="020B0402040204020203" pitchFamily="34" charset="0"/>
                <a:cs typeface="Segoe UI Semilight" panose="020B0402040204020203" pitchFamily="34" charset="0"/>
              </a:rPr>
              <a:t>Step 4 – Setting icon Assignments. Note – some Menu items will have a tab on them called Tracking. That is new feature coming and not documented here. </a:t>
            </a:r>
          </a:p>
          <a:p>
            <a:endParaRPr lang="en-US" sz="14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a:p>
            <a:r>
              <a:rPr lang="en-US" sz="14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Click on the Assignments tab. Select if you want the Microsoft URL for REPs or for Champions.* Then pick if you want to assign this icon by Partner, Title or Users. </a:t>
            </a:r>
          </a:p>
          <a:p>
            <a:endParaRPr lang="en-US" sz="14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a:p>
            <a:r>
              <a:rPr lang="en-US" sz="14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Drag the partners, titles or users to the right to assign this icon. </a:t>
            </a:r>
            <a:r>
              <a:rPr lang="en-US" sz="1400" b="1" dirty="0">
                <a:solidFill>
                  <a:srgbClr val="0070C0"/>
                </a:solidFill>
                <a:latin typeface="Segoe UI Semilight" panose="020B0402040204020203" pitchFamily="34" charset="0"/>
                <a:cs typeface="Segoe UI Semilight" panose="020B0402040204020203" pitchFamily="34" charset="0"/>
              </a:rPr>
              <a:t>Each tab updates based on hierarchy (moving left-to-right).</a:t>
            </a:r>
          </a:p>
          <a:p>
            <a:endParaRPr lang="en-US" sz="14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a:p>
            <a:r>
              <a:rPr lang="en-US" sz="14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By doing so and selecting SAVE, that icon for Microsoft will be limited to just those selected. Drag back to the left to un-select.  </a:t>
            </a:r>
          </a:p>
        </p:txBody>
      </p:sp>
      <p:sp>
        <p:nvSpPr>
          <p:cNvPr id="12" name="TextBox 11">
            <a:extLst>
              <a:ext uri="{FF2B5EF4-FFF2-40B4-BE49-F238E27FC236}">
                <a16:creationId xmlns:a16="http://schemas.microsoft.com/office/drawing/2014/main" id="{19EBF4B1-80F0-48B5-AE32-819E8AA5679E}"/>
              </a:ext>
            </a:extLst>
          </p:cNvPr>
          <p:cNvSpPr txBox="1"/>
          <p:nvPr/>
        </p:nvSpPr>
        <p:spPr>
          <a:xfrm>
            <a:off x="1750645" y="6463323"/>
            <a:ext cx="10029190" cy="153888"/>
          </a:xfrm>
          <a:prstGeom prst="rect">
            <a:avLst/>
          </a:prstGeom>
          <a:noFill/>
        </p:spPr>
        <p:txBody>
          <a:bodyPr wrap="square" lIns="0" tIns="0" rIns="0" bIns="0" rtlCol="0">
            <a:spAutoFit/>
          </a:bodyPr>
          <a:lstStyle/>
          <a:p>
            <a:pPr algn="r"/>
            <a:r>
              <a:rPr lang="en-US" sz="10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Copyright © 2001, 2021 Westlake Software, Inc.  Portions Copyright Microsoft Corp.  All Right Reserved. Confidential Information.   </a:t>
            </a:r>
          </a:p>
        </p:txBody>
      </p:sp>
      <p:pic>
        <p:nvPicPr>
          <p:cNvPr id="6" name="Picture 5">
            <a:extLst>
              <a:ext uri="{FF2B5EF4-FFF2-40B4-BE49-F238E27FC236}">
                <a16:creationId xmlns:a16="http://schemas.microsoft.com/office/drawing/2014/main" id="{051EFDA9-2551-4EC1-BC38-FFE835E9C656}"/>
              </a:ext>
            </a:extLst>
          </p:cNvPr>
          <p:cNvPicPr>
            <a:picLocks noChangeAspect="1"/>
          </p:cNvPicPr>
          <p:nvPr/>
        </p:nvPicPr>
        <p:blipFill>
          <a:blip r:embed="rId2"/>
          <a:stretch>
            <a:fillRect/>
          </a:stretch>
        </p:blipFill>
        <p:spPr>
          <a:xfrm>
            <a:off x="4950432" y="1302441"/>
            <a:ext cx="5123207" cy="4621449"/>
          </a:xfrm>
          <a:prstGeom prst="rect">
            <a:avLst/>
          </a:prstGeom>
        </p:spPr>
      </p:pic>
      <p:pic>
        <p:nvPicPr>
          <p:cNvPr id="14" name="Picture 13">
            <a:extLst>
              <a:ext uri="{FF2B5EF4-FFF2-40B4-BE49-F238E27FC236}">
                <a16:creationId xmlns:a16="http://schemas.microsoft.com/office/drawing/2014/main" id="{62F0479A-DD34-471E-AF69-0F4CD2CED78F}"/>
              </a:ext>
            </a:extLst>
          </p:cNvPr>
          <p:cNvPicPr>
            <a:picLocks noChangeAspect="1"/>
          </p:cNvPicPr>
          <p:nvPr/>
        </p:nvPicPr>
        <p:blipFill>
          <a:blip r:embed="rId3"/>
          <a:stretch>
            <a:fillRect/>
          </a:stretch>
        </p:blipFill>
        <p:spPr>
          <a:xfrm>
            <a:off x="357527" y="414300"/>
            <a:ext cx="880876" cy="875238"/>
          </a:xfrm>
          <a:prstGeom prst="rect">
            <a:avLst/>
          </a:prstGeom>
        </p:spPr>
      </p:pic>
      <p:sp>
        <p:nvSpPr>
          <p:cNvPr id="8" name="TextBox 7">
            <a:extLst>
              <a:ext uri="{FF2B5EF4-FFF2-40B4-BE49-F238E27FC236}">
                <a16:creationId xmlns:a16="http://schemas.microsoft.com/office/drawing/2014/main" id="{2F5466B0-2646-4718-B565-6DA0355AE27F}"/>
              </a:ext>
            </a:extLst>
          </p:cNvPr>
          <p:cNvSpPr txBox="1"/>
          <p:nvPr/>
        </p:nvSpPr>
        <p:spPr>
          <a:xfrm>
            <a:off x="835633" y="5475295"/>
            <a:ext cx="1891567" cy="738664"/>
          </a:xfrm>
          <a:prstGeom prst="rect">
            <a:avLst/>
          </a:prstGeom>
          <a:noFill/>
        </p:spPr>
        <p:txBody>
          <a:bodyPr wrap="square" lIns="0" tIns="0" rIns="0" bIns="0" rtlCol="0">
            <a:spAutoFit/>
          </a:bodyPr>
          <a:lstStyle/>
          <a:p>
            <a:pPr algn="l"/>
            <a:r>
              <a:rPr lang="en-US" sz="1200" dirty="0">
                <a:latin typeface="Segoe UI Semilight" panose="020B0402040204020203" pitchFamily="34" charset="0"/>
                <a:cs typeface="Segoe UI Semilight" panose="020B0402040204020203" pitchFamily="34" charset="0"/>
              </a:rPr>
              <a:t>*Selection is available for markets / countries with both REP and Champions. Others will not see this. </a:t>
            </a:r>
          </a:p>
        </p:txBody>
      </p:sp>
    </p:spTree>
    <p:extLst>
      <p:ext uri="{BB962C8B-B14F-4D97-AF65-F5344CB8AC3E}">
        <p14:creationId xmlns:p14="http://schemas.microsoft.com/office/powerpoint/2010/main" val="173993595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7F322E-40DB-4D3A-A9F5-B969E2F0CF73}"/>
              </a:ext>
            </a:extLst>
          </p:cNvPr>
          <p:cNvSpPr/>
          <p:nvPr/>
        </p:nvSpPr>
        <p:spPr bwMode="auto">
          <a:xfrm>
            <a:off x="461108" y="457200"/>
            <a:ext cx="11261969" cy="623512"/>
          </a:xfrm>
          <a:prstGeom prst="rect">
            <a:avLst/>
          </a:prstGeom>
          <a:solidFill>
            <a:srgbClr val="45BD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C46F917A-8B04-4C39-9D49-CA7E8F93208D}"/>
              </a:ext>
            </a:extLst>
          </p:cNvPr>
          <p:cNvSpPr>
            <a:spLocks noGrp="1"/>
          </p:cNvSpPr>
          <p:nvPr>
            <p:ph type="title"/>
          </p:nvPr>
        </p:nvSpPr>
        <p:spPr>
          <a:xfrm>
            <a:off x="588263" y="457200"/>
            <a:ext cx="11018520" cy="553998"/>
          </a:xfrm>
        </p:spPr>
        <p:txBody>
          <a:bodyPr/>
          <a:lstStyle/>
          <a:p>
            <a:r>
              <a:rPr lang="en-US" dirty="0">
                <a:solidFill>
                  <a:schemeClr val="bg1"/>
                </a:solidFill>
              </a:rPr>
              <a:t>       Tutorial - App Studio – Menus and Icons</a:t>
            </a:r>
          </a:p>
        </p:txBody>
      </p:sp>
      <p:sp>
        <p:nvSpPr>
          <p:cNvPr id="25" name="TextBox 24">
            <a:extLst>
              <a:ext uri="{FF2B5EF4-FFF2-40B4-BE49-F238E27FC236}">
                <a16:creationId xmlns:a16="http://schemas.microsoft.com/office/drawing/2014/main" id="{993C3105-34E6-4E73-8FB1-FDAFFB9FF49F}"/>
              </a:ext>
            </a:extLst>
          </p:cNvPr>
          <p:cNvSpPr txBox="1"/>
          <p:nvPr/>
        </p:nvSpPr>
        <p:spPr>
          <a:xfrm>
            <a:off x="835633" y="1563390"/>
            <a:ext cx="4490747" cy="4431983"/>
          </a:xfrm>
          <a:prstGeom prst="rect">
            <a:avLst/>
          </a:prstGeom>
          <a:noFill/>
        </p:spPr>
        <p:txBody>
          <a:bodyPr wrap="square" lIns="0" tIns="0" rIns="0" bIns="0" rtlCol="0">
            <a:spAutoFit/>
          </a:bodyPr>
          <a:lstStyle/>
          <a:p>
            <a:r>
              <a:rPr lang="en-US" sz="1600" b="1" dirty="0">
                <a:latin typeface="Segoe UI Semilight" panose="020B0402040204020203" pitchFamily="34" charset="0"/>
                <a:cs typeface="Segoe UI Semilight" panose="020B0402040204020203" pitchFamily="34" charset="0"/>
              </a:rPr>
              <a:t>Step 5 – Advanced (skip Tracking for now) </a:t>
            </a:r>
          </a:p>
          <a:p>
            <a:endParaRPr lang="en-US" sz="1600" b="1" dirty="0">
              <a:latin typeface="Segoe UI Semilight" panose="020B0402040204020203" pitchFamily="34" charset="0"/>
              <a:cs typeface="Segoe UI Semilight" panose="020B0402040204020203" pitchFamily="34" charset="0"/>
            </a:endParaRPr>
          </a:p>
          <a:p>
            <a:r>
              <a:rPr lang="en-US" sz="1600" b="1" dirty="0">
                <a:latin typeface="Segoe UI Semilight" panose="020B0402040204020203" pitchFamily="34" charset="0"/>
                <a:cs typeface="Segoe UI Semilight" panose="020B0402040204020203" pitchFamily="34" charset="0"/>
              </a:rPr>
              <a:t>Advanced allows you to select two changing colors and make the icon flash/pulse. This provides the icon some visual importance when displayed in the app. </a:t>
            </a:r>
          </a:p>
          <a:p>
            <a:endParaRPr lang="en-US" sz="1600" b="1" dirty="0">
              <a:latin typeface="Segoe UI Semilight" panose="020B0402040204020203" pitchFamily="34" charset="0"/>
              <a:cs typeface="Segoe UI Semilight" panose="020B0402040204020203" pitchFamily="34" charset="0"/>
            </a:endParaRPr>
          </a:p>
          <a:p>
            <a:r>
              <a:rPr lang="en-US" sz="1600" b="1" dirty="0">
                <a:latin typeface="Segoe UI Semilight" panose="020B0402040204020203" pitchFamily="34" charset="0"/>
                <a:cs typeface="Segoe UI Semilight" panose="020B0402040204020203" pitchFamily="34" charset="0"/>
              </a:rPr>
              <a:t>Options are: </a:t>
            </a:r>
          </a:p>
          <a:p>
            <a:endParaRPr lang="en-US" sz="1600" b="1" dirty="0">
              <a:latin typeface="Segoe UI Semilight" panose="020B0402040204020203" pitchFamily="34" charset="0"/>
              <a:cs typeface="Segoe UI Semilight" panose="020B0402040204020203" pitchFamily="34" charset="0"/>
            </a:endParaRPr>
          </a:p>
          <a:p>
            <a:pPr marL="285750" indent="-285750">
              <a:buFont typeface="Arial" panose="020B0604020202020204" pitchFamily="34" charset="0"/>
              <a:buChar char="•"/>
            </a:pPr>
            <a:r>
              <a:rPr lang="en-US" sz="1600" b="1" dirty="0">
                <a:latin typeface="Segoe UI Semilight" panose="020B0402040204020203" pitchFamily="34" charset="0"/>
                <a:cs typeface="Segoe UI Semilight" panose="020B0402040204020203" pitchFamily="34" charset="0"/>
              </a:rPr>
              <a:t>Never (flash) default</a:t>
            </a:r>
          </a:p>
          <a:p>
            <a:pPr marL="285750" indent="-285750">
              <a:buFont typeface="Arial" panose="020B0604020202020204" pitchFamily="34" charset="0"/>
              <a:buChar char="•"/>
            </a:pPr>
            <a:r>
              <a:rPr lang="en-US" sz="1600" b="1" dirty="0">
                <a:latin typeface="Segoe UI Semilight" panose="020B0402040204020203" pitchFamily="34" charset="0"/>
                <a:cs typeface="Segoe UI Semilight" panose="020B0402040204020203" pitchFamily="34" charset="0"/>
              </a:rPr>
              <a:t>Always</a:t>
            </a:r>
          </a:p>
          <a:p>
            <a:pPr marL="285750" indent="-285750">
              <a:buFont typeface="Arial" panose="020B0604020202020204" pitchFamily="34" charset="0"/>
              <a:buChar char="•"/>
            </a:pPr>
            <a:r>
              <a:rPr lang="en-US" sz="1600" b="1" dirty="0">
                <a:latin typeface="Segoe UI Semilight" panose="020B0402040204020203" pitchFamily="34" charset="0"/>
                <a:cs typeface="Segoe UI Semilight" panose="020B0402040204020203" pitchFamily="34" charset="0"/>
              </a:rPr>
              <a:t>Until Opened </a:t>
            </a:r>
          </a:p>
          <a:p>
            <a:pPr marL="285750" indent="-285750">
              <a:buFont typeface="Arial" panose="020B0604020202020204" pitchFamily="34" charset="0"/>
              <a:buChar char="•"/>
            </a:pPr>
            <a:r>
              <a:rPr lang="en-US" sz="1600" b="1" dirty="0">
                <a:latin typeface="Segoe UI Semilight" panose="020B0402040204020203" pitchFamily="34" charset="0"/>
                <a:cs typeface="Segoe UI Semilight" panose="020B0402040204020203" pitchFamily="34" charset="0"/>
              </a:rPr>
              <a:t>Until Submitted (form)</a:t>
            </a:r>
          </a:p>
          <a:p>
            <a:endParaRPr lang="en-US" sz="1600" b="1" dirty="0">
              <a:latin typeface="Segoe UI Semilight" panose="020B0402040204020203" pitchFamily="34" charset="0"/>
              <a:cs typeface="Segoe UI Semilight" panose="020B0402040204020203" pitchFamily="34" charset="0"/>
            </a:endParaRPr>
          </a:p>
          <a:p>
            <a:r>
              <a:rPr lang="en-US" sz="16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Select two different colors, save. Experiment. </a:t>
            </a:r>
          </a:p>
          <a:p>
            <a:endParaRPr lang="en-US" sz="16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a:p>
            <a:r>
              <a:rPr lang="en-US" sz="16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Note: Use this selectively. Too many flashing icons can be visually overpowering in the program. </a:t>
            </a:r>
          </a:p>
        </p:txBody>
      </p:sp>
      <p:sp>
        <p:nvSpPr>
          <p:cNvPr id="12" name="TextBox 11">
            <a:extLst>
              <a:ext uri="{FF2B5EF4-FFF2-40B4-BE49-F238E27FC236}">
                <a16:creationId xmlns:a16="http://schemas.microsoft.com/office/drawing/2014/main" id="{19EBF4B1-80F0-48B5-AE32-819E8AA5679E}"/>
              </a:ext>
            </a:extLst>
          </p:cNvPr>
          <p:cNvSpPr txBox="1"/>
          <p:nvPr/>
        </p:nvSpPr>
        <p:spPr>
          <a:xfrm>
            <a:off x="1750645" y="6463323"/>
            <a:ext cx="10029190" cy="153888"/>
          </a:xfrm>
          <a:prstGeom prst="rect">
            <a:avLst/>
          </a:prstGeom>
          <a:noFill/>
        </p:spPr>
        <p:txBody>
          <a:bodyPr wrap="square" lIns="0" tIns="0" rIns="0" bIns="0" rtlCol="0">
            <a:spAutoFit/>
          </a:bodyPr>
          <a:lstStyle/>
          <a:p>
            <a:pPr algn="r"/>
            <a:r>
              <a:rPr lang="en-US" sz="10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Copyright © 2001, 2021 Westlake Software, Inc.  Portions Copyright Microsoft Corp.  All Right Reserved. Confidential Information.   </a:t>
            </a:r>
          </a:p>
        </p:txBody>
      </p:sp>
      <p:pic>
        <p:nvPicPr>
          <p:cNvPr id="5" name="Picture 4">
            <a:extLst>
              <a:ext uri="{FF2B5EF4-FFF2-40B4-BE49-F238E27FC236}">
                <a16:creationId xmlns:a16="http://schemas.microsoft.com/office/drawing/2014/main" id="{B94461B6-2619-4AD6-9CFA-119FDAD63475}"/>
              </a:ext>
            </a:extLst>
          </p:cNvPr>
          <p:cNvPicPr>
            <a:picLocks noChangeAspect="1"/>
          </p:cNvPicPr>
          <p:nvPr/>
        </p:nvPicPr>
        <p:blipFill>
          <a:blip r:embed="rId2"/>
          <a:stretch>
            <a:fillRect/>
          </a:stretch>
        </p:blipFill>
        <p:spPr>
          <a:xfrm>
            <a:off x="5682964" y="2203320"/>
            <a:ext cx="5580952" cy="3000000"/>
          </a:xfrm>
          <a:prstGeom prst="rect">
            <a:avLst/>
          </a:prstGeom>
        </p:spPr>
      </p:pic>
      <p:pic>
        <p:nvPicPr>
          <p:cNvPr id="10" name="Picture 9">
            <a:extLst>
              <a:ext uri="{FF2B5EF4-FFF2-40B4-BE49-F238E27FC236}">
                <a16:creationId xmlns:a16="http://schemas.microsoft.com/office/drawing/2014/main" id="{FDD6F860-8E21-4ACE-90AB-CBED4142F5A0}"/>
              </a:ext>
            </a:extLst>
          </p:cNvPr>
          <p:cNvPicPr>
            <a:picLocks noChangeAspect="1"/>
          </p:cNvPicPr>
          <p:nvPr/>
        </p:nvPicPr>
        <p:blipFill>
          <a:blip r:embed="rId3"/>
          <a:stretch>
            <a:fillRect/>
          </a:stretch>
        </p:blipFill>
        <p:spPr>
          <a:xfrm>
            <a:off x="357527" y="414300"/>
            <a:ext cx="880876" cy="875238"/>
          </a:xfrm>
          <a:prstGeom prst="rect">
            <a:avLst/>
          </a:prstGeom>
        </p:spPr>
      </p:pic>
    </p:spTree>
    <p:extLst>
      <p:ext uri="{BB962C8B-B14F-4D97-AF65-F5344CB8AC3E}">
        <p14:creationId xmlns:p14="http://schemas.microsoft.com/office/powerpoint/2010/main" val="44179093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9850EDE-F181-463D-AD66-42057C97125B}"/>
              </a:ext>
            </a:extLst>
          </p:cNvPr>
          <p:cNvGrpSpPr/>
          <p:nvPr/>
        </p:nvGrpSpPr>
        <p:grpSpPr>
          <a:xfrm>
            <a:off x="4566947" y="1741788"/>
            <a:ext cx="5806440" cy="3928273"/>
            <a:chOff x="4566947" y="1741788"/>
            <a:chExt cx="5806440" cy="3928273"/>
          </a:xfrm>
        </p:grpSpPr>
        <p:pic>
          <p:nvPicPr>
            <p:cNvPr id="5" name="Picture 4">
              <a:extLst>
                <a:ext uri="{FF2B5EF4-FFF2-40B4-BE49-F238E27FC236}">
                  <a16:creationId xmlns:a16="http://schemas.microsoft.com/office/drawing/2014/main" id="{F7FC7C88-7D82-4923-B782-0A0A2F089C2A}"/>
                </a:ext>
              </a:extLst>
            </p:cNvPr>
            <p:cNvPicPr>
              <a:picLocks noChangeAspect="1"/>
            </p:cNvPicPr>
            <p:nvPr/>
          </p:nvPicPr>
          <p:blipFill rotWithShape="1">
            <a:blip r:embed="rId2"/>
            <a:srcRect l="17622"/>
            <a:stretch/>
          </p:blipFill>
          <p:spPr>
            <a:xfrm>
              <a:off x="4566947" y="1741788"/>
              <a:ext cx="5806440" cy="3928273"/>
            </a:xfrm>
            <a:prstGeom prst="rect">
              <a:avLst/>
            </a:prstGeom>
          </p:spPr>
        </p:pic>
        <p:pic>
          <p:nvPicPr>
            <p:cNvPr id="7" name="Picture 6">
              <a:extLst>
                <a:ext uri="{FF2B5EF4-FFF2-40B4-BE49-F238E27FC236}">
                  <a16:creationId xmlns:a16="http://schemas.microsoft.com/office/drawing/2014/main" id="{8FDBDAD8-6742-48A6-93E1-93EF423CA2D0}"/>
                </a:ext>
              </a:extLst>
            </p:cNvPr>
            <p:cNvPicPr>
              <a:picLocks noChangeAspect="1"/>
            </p:cNvPicPr>
            <p:nvPr/>
          </p:nvPicPr>
          <p:blipFill>
            <a:blip r:embed="rId3"/>
            <a:stretch>
              <a:fillRect/>
            </a:stretch>
          </p:blipFill>
          <p:spPr>
            <a:xfrm>
              <a:off x="5718810" y="3298486"/>
              <a:ext cx="4392930" cy="1257300"/>
            </a:xfrm>
            <a:prstGeom prst="rect">
              <a:avLst/>
            </a:prstGeom>
          </p:spPr>
        </p:pic>
      </p:grpSp>
      <p:sp>
        <p:nvSpPr>
          <p:cNvPr id="2" name="Rectangle 1">
            <a:extLst>
              <a:ext uri="{FF2B5EF4-FFF2-40B4-BE49-F238E27FC236}">
                <a16:creationId xmlns:a16="http://schemas.microsoft.com/office/drawing/2014/main" id="{B87F322E-40DB-4D3A-A9F5-B969E2F0CF73}"/>
              </a:ext>
            </a:extLst>
          </p:cNvPr>
          <p:cNvSpPr/>
          <p:nvPr/>
        </p:nvSpPr>
        <p:spPr bwMode="auto">
          <a:xfrm>
            <a:off x="461108" y="457200"/>
            <a:ext cx="11261969" cy="623512"/>
          </a:xfrm>
          <a:prstGeom prst="rect">
            <a:avLst/>
          </a:prstGeom>
          <a:solidFill>
            <a:srgbClr val="45BD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C46F917A-8B04-4C39-9D49-CA7E8F93208D}"/>
              </a:ext>
            </a:extLst>
          </p:cNvPr>
          <p:cNvSpPr>
            <a:spLocks noGrp="1"/>
          </p:cNvSpPr>
          <p:nvPr>
            <p:ph type="title"/>
          </p:nvPr>
        </p:nvSpPr>
        <p:spPr>
          <a:xfrm>
            <a:off x="588263" y="457200"/>
            <a:ext cx="11018520" cy="553998"/>
          </a:xfrm>
        </p:spPr>
        <p:txBody>
          <a:bodyPr/>
          <a:lstStyle/>
          <a:p>
            <a:r>
              <a:rPr lang="en-US" dirty="0">
                <a:solidFill>
                  <a:schemeClr val="bg1"/>
                </a:solidFill>
              </a:rPr>
              <a:t>       Tutorial - App Studio – Menus and Icons</a:t>
            </a:r>
          </a:p>
        </p:txBody>
      </p:sp>
      <p:sp>
        <p:nvSpPr>
          <p:cNvPr id="25" name="TextBox 24">
            <a:extLst>
              <a:ext uri="{FF2B5EF4-FFF2-40B4-BE49-F238E27FC236}">
                <a16:creationId xmlns:a16="http://schemas.microsoft.com/office/drawing/2014/main" id="{993C3105-34E6-4E73-8FB1-FDAFFB9FF49F}"/>
              </a:ext>
            </a:extLst>
          </p:cNvPr>
          <p:cNvSpPr txBox="1"/>
          <p:nvPr/>
        </p:nvSpPr>
        <p:spPr>
          <a:xfrm>
            <a:off x="835633" y="1563390"/>
            <a:ext cx="3317267" cy="1723549"/>
          </a:xfrm>
          <a:prstGeom prst="rect">
            <a:avLst/>
          </a:prstGeom>
          <a:noFill/>
        </p:spPr>
        <p:txBody>
          <a:bodyPr wrap="square" lIns="0" tIns="0" rIns="0" bIns="0" rtlCol="0">
            <a:spAutoFit/>
          </a:bodyPr>
          <a:lstStyle/>
          <a:p>
            <a:r>
              <a:rPr lang="en-US" sz="1600" b="1" dirty="0">
                <a:latin typeface="Segoe UI Semilight" panose="020B0402040204020203" pitchFamily="34" charset="0"/>
                <a:cs typeface="Segoe UI Semilight" panose="020B0402040204020203" pitchFamily="34" charset="0"/>
              </a:rPr>
              <a:t>Step 6 – Save your changes.</a:t>
            </a:r>
          </a:p>
          <a:p>
            <a:endParaRPr lang="en-US" sz="1600" b="1" dirty="0">
              <a:latin typeface="Segoe UI Semilight" panose="020B0402040204020203" pitchFamily="34" charset="0"/>
              <a:cs typeface="Segoe UI Semilight" panose="020B0402040204020203" pitchFamily="34" charset="0"/>
            </a:endParaRPr>
          </a:p>
          <a:p>
            <a:r>
              <a:rPr lang="en-US" sz="1600" b="1" dirty="0">
                <a:latin typeface="Segoe UI Semilight" panose="020B0402040204020203" pitchFamily="34" charset="0"/>
                <a:cs typeface="Segoe UI Semilight" panose="020B0402040204020203" pitchFamily="34" charset="0"/>
              </a:rPr>
              <a:t>After adding your icons and making any edits, the final step is to Save. This will lock in your work and make them immediately visible on the app.</a:t>
            </a:r>
          </a:p>
          <a:p>
            <a:endParaRPr lang="en-US" sz="1600" b="1" dirty="0">
              <a:latin typeface="Segoe UI Semilight" panose="020B0402040204020203" pitchFamily="34" charset="0"/>
              <a:cs typeface="Segoe UI Semilight" panose="020B0402040204020203" pitchFamily="34" charset="0"/>
            </a:endParaRPr>
          </a:p>
        </p:txBody>
      </p:sp>
      <p:sp>
        <p:nvSpPr>
          <p:cNvPr id="12" name="TextBox 11">
            <a:extLst>
              <a:ext uri="{FF2B5EF4-FFF2-40B4-BE49-F238E27FC236}">
                <a16:creationId xmlns:a16="http://schemas.microsoft.com/office/drawing/2014/main" id="{19EBF4B1-80F0-48B5-AE32-819E8AA5679E}"/>
              </a:ext>
            </a:extLst>
          </p:cNvPr>
          <p:cNvSpPr txBox="1"/>
          <p:nvPr/>
        </p:nvSpPr>
        <p:spPr>
          <a:xfrm>
            <a:off x="1750645" y="6463323"/>
            <a:ext cx="10029190" cy="153888"/>
          </a:xfrm>
          <a:prstGeom prst="rect">
            <a:avLst/>
          </a:prstGeom>
          <a:noFill/>
        </p:spPr>
        <p:txBody>
          <a:bodyPr wrap="square" lIns="0" tIns="0" rIns="0" bIns="0" rtlCol="0">
            <a:spAutoFit/>
          </a:bodyPr>
          <a:lstStyle/>
          <a:p>
            <a:pPr algn="r"/>
            <a:r>
              <a:rPr lang="en-US" sz="10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Copyright © 2001, 2021 Westlake Software, Inc.  Portions Copyright Microsoft Corp.  All Right Reserved. Confidential Information.   </a:t>
            </a:r>
          </a:p>
        </p:txBody>
      </p:sp>
      <p:pic>
        <p:nvPicPr>
          <p:cNvPr id="10" name="Picture 9">
            <a:extLst>
              <a:ext uri="{FF2B5EF4-FFF2-40B4-BE49-F238E27FC236}">
                <a16:creationId xmlns:a16="http://schemas.microsoft.com/office/drawing/2014/main" id="{FDD6F860-8E21-4ACE-90AB-CBED4142F5A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7527" y="414300"/>
            <a:ext cx="880876" cy="875238"/>
          </a:xfrm>
          <a:prstGeom prst="rect">
            <a:avLst/>
          </a:prstGeom>
        </p:spPr>
      </p:pic>
      <p:grpSp>
        <p:nvGrpSpPr>
          <p:cNvPr id="14" name="Group 13">
            <a:extLst>
              <a:ext uri="{FF2B5EF4-FFF2-40B4-BE49-F238E27FC236}">
                <a16:creationId xmlns:a16="http://schemas.microsoft.com/office/drawing/2014/main" id="{B11900F2-6467-4675-A4C8-359BB6223C8C}"/>
              </a:ext>
            </a:extLst>
          </p:cNvPr>
          <p:cNvGrpSpPr/>
          <p:nvPr/>
        </p:nvGrpSpPr>
        <p:grpSpPr>
          <a:xfrm>
            <a:off x="4152900" y="2425165"/>
            <a:ext cx="6236970" cy="3244896"/>
            <a:chOff x="4152900" y="2425165"/>
            <a:chExt cx="6236970" cy="3244896"/>
          </a:xfrm>
        </p:grpSpPr>
        <p:cxnSp>
          <p:nvCxnSpPr>
            <p:cNvPr id="11" name="Straight Arrow Connector 10">
              <a:extLst>
                <a:ext uri="{FF2B5EF4-FFF2-40B4-BE49-F238E27FC236}">
                  <a16:creationId xmlns:a16="http://schemas.microsoft.com/office/drawing/2014/main" id="{A5B86016-6740-4D98-950B-25BC805C212B}"/>
                </a:ext>
              </a:extLst>
            </p:cNvPr>
            <p:cNvCxnSpPr>
              <a:cxnSpLocks/>
              <a:stCxn id="25" idx="3"/>
            </p:cNvCxnSpPr>
            <p:nvPr/>
          </p:nvCxnSpPr>
          <p:spPr>
            <a:xfrm>
              <a:off x="4152900" y="2425165"/>
              <a:ext cx="5761963" cy="3002947"/>
            </a:xfrm>
            <a:prstGeom prst="straightConnector1">
              <a:avLst/>
            </a:prstGeom>
            <a:ln>
              <a:headEnd type="none" w="lg" len="med"/>
              <a:tailEnd type="triangle"/>
            </a:ln>
          </p:spPr>
          <p:style>
            <a:lnRef idx="1">
              <a:schemeClr val="accent2"/>
            </a:lnRef>
            <a:fillRef idx="0">
              <a:schemeClr val="accent2"/>
            </a:fillRef>
            <a:effectRef idx="0">
              <a:schemeClr val="accent2"/>
            </a:effectRef>
            <a:fontRef idx="minor">
              <a:schemeClr val="tx1"/>
            </a:fontRef>
          </p:style>
        </p:cxnSp>
        <p:sp>
          <p:nvSpPr>
            <p:cNvPr id="13" name="Rectangle 12">
              <a:extLst>
                <a:ext uri="{FF2B5EF4-FFF2-40B4-BE49-F238E27FC236}">
                  <a16:creationId xmlns:a16="http://schemas.microsoft.com/office/drawing/2014/main" id="{085DEFDB-86CE-4846-A235-7DB403A528B5}"/>
                </a:ext>
              </a:extLst>
            </p:cNvPr>
            <p:cNvSpPr/>
            <p:nvPr/>
          </p:nvSpPr>
          <p:spPr bwMode="auto">
            <a:xfrm>
              <a:off x="9914863" y="5428112"/>
              <a:ext cx="475007" cy="241949"/>
            </a:xfrm>
            <a:prstGeom prst="rect">
              <a:avLst/>
            </a:prstGeom>
            <a:noFill/>
            <a:ln w="1905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410212609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7F322E-40DB-4D3A-A9F5-B969E2F0CF73}"/>
              </a:ext>
            </a:extLst>
          </p:cNvPr>
          <p:cNvSpPr/>
          <p:nvPr/>
        </p:nvSpPr>
        <p:spPr bwMode="auto">
          <a:xfrm>
            <a:off x="461108" y="457200"/>
            <a:ext cx="11261969" cy="623512"/>
          </a:xfrm>
          <a:prstGeom prst="rect">
            <a:avLst/>
          </a:prstGeom>
          <a:solidFill>
            <a:srgbClr val="45BD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C46F917A-8B04-4C39-9D49-CA7E8F93208D}"/>
              </a:ext>
            </a:extLst>
          </p:cNvPr>
          <p:cNvSpPr>
            <a:spLocks noGrp="1"/>
          </p:cNvSpPr>
          <p:nvPr>
            <p:ph type="title"/>
          </p:nvPr>
        </p:nvSpPr>
        <p:spPr>
          <a:xfrm>
            <a:off x="588263" y="457200"/>
            <a:ext cx="11018520" cy="553998"/>
          </a:xfrm>
        </p:spPr>
        <p:txBody>
          <a:bodyPr/>
          <a:lstStyle/>
          <a:p>
            <a:r>
              <a:rPr lang="en-US" dirty="0">
                <a:solidFill>
                  <a:schemeClr val="bg1"/>
                </a:solidFill>
              </a:rPr>
              <a:t>       Tutorial - App Studio – Menu Options + Ordering</a:t>
            </a:r>
          </a:p>
        </p:txBody>
      </p:sp>
      <p:sp>
        <p:nvSpPr>
          <p:cNvPr id="25" name="TextBox 24">
            <a:extLst>
              <a:ext uri="{FF2B5EF4-FFF2-40B4-BE49-F238E27FC236}">
                <a16:creationId xmlns:a16="http://schemas.microsoft.com/office/drawing/2014/main" id="{993C3105-34E6-4E73-8FB1-FDAFFB9FF49F}"/>
              </a:ext>
            </a:extLst>
          </p:cNvPr>
          <p:cNvSpPr txBox="1"/>
          <p:nvPr/>
        </p:nvSpPr>
        <p:spPr>
          <a:xfrm>
            <a:off x="913787" y="1239499"/>
            <a:ext cx="10215321" cy="738664"/>
          </a:xfrm>
          <a:prstGeom prst="rect">
            <a:avLst/>
          </a:prstGeom>
          <a:noFill/>
        </p:spPr>
        <p:txBody>
          <a:bodyPr wrap="square" lIns="0" tIns="0" rIns="0" bIns="0" rtlCol="0">
            <a:spAutoFit/>
          </a:bodyPr>
          <a:lstStyle/>
          <a:p>
            <a:r>
              <a:rPr lang="en-US" sz="1600" b="1" dirty="0">
                <a:latin typeface="Segoe UI Semilight" panose="020B0402040204020203" pitchFamily="34" charset="0"/>
                <a:cs typeface="Segoe UI Semilight" panose="020B0402040204020203" pitchFamily="34" charset="0"/>
              </a:rPr>
              <a:t>This breakout tutorial showed you how to add a URL to the app, select and icon for the URL, set assignments and showed the Advanced options to make the icon flash/pulse between two colors. Here is the full list of options supported behind each item you can add, as of January 2021. </a:t>
            </a:r>
            <a:endParaRPr lang="en-US" sz="16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p:txBody>
      </p:sp>
      <p:sp>
        <p:nvSpPr>
          <p:cNvPr id="12" name="TextBox 11">
            <a:extLst>
              <a:ext uri="{FF2B5EF4-FFF2-40B4-BE49-F238E27FC236}">
                <a16:creationId xmlns:a16="http://schemas.microsoft.com/office/drawing/2014/main" id="{19EBF4B1-80F0-48B5-AE32-819E8AA5679E}"/>
              </a:ext>
            </a:extLst>
          </p:cNvPr>
          <p:cNvSpPr txBox="1"/>
          <p:nvPr/>
        </p:nvSpPr>
        <p:spPr>
          <a:xfrm>
            <a:off x="1750645" y="6463323"/>
            <a:ext cx="10029190" cy="153888"/>
          </a:xfrm>
          <a:prstGeom prst="rect">
            <a:avLst/>
          </a:prstGeom>
          <a:noFill/>
        </p:spPr>
        <p:txBody>
          <a:bodyPr wrap="square" lIns="0" tIns="0" rIns="0" bIns="0" rtlCol="0">
            <a:spAutoFit/>
          </a:bodyPr>
          <a:lstStyle/>
          <a:p>
            <a:pPr algn="r"/>
            <a:r>
              <a:rPr lang="en-US" sz="10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Copyright © 2001, 2021 Westlake Software, Inc.  Portions Copyright Microsoft Corp.  All Right Reserved. Confidential Information.   </a:t>
            </a:r>
          </a:p>
        </p:txBody>
      </p:sp>
      <p:pic>
        <p:nvPicPr>
          <p:cNvPr id="10" name="Picture 9">
            <a:extLst>
              <a:ext uri="{FF2B5EF4-FFF2-40B4-BE49-F238E27FC236}">
                <a16:creationId xmlns:a16="http://schemas.microsoft.com/office/drawing/2014/main" id="{FDD6F860-8E21-4ACE-90AB-CBED4142F5A0}"/>
              </a:ext>
            </a:extLst>
          </p:cNvPr>
          <p:cNvPicPr>
            <a:picLocks noChangeAspect="1"/>
          </p:cNvPicPr>
          <p:nvPr/>
        </p:nvPicPr>
        <p:blipFill>
          <a:blip r:embed="rId2"/>
          <a:stretch>
            <a:fillRect/>
          </a:stretch>
        </p:blipFill>
        <p:spPr>
          <a:xfrm>
            <a:off x="357527" y="414300"/>
            <a:ext cx="880876" cy="875238"/>
          </a:xfrm>
          <a:prstGeom prst="rect">
            <a:avLst/>
          </a:prstGeom>
        </p:spPr>
      </p:pic>
      <p:sp>
        <p:nvSpPr>
          <p:cNvPr id="8" name="TextBox 7">
            <a:extLst>
              <a:ext uri="{FF2B5EF4-FFF2-40B4-BE49-F238E27FC236}">
                <a16:creationId xmlns:a16="http://schemas.microsoft.com/office/drawing/2014/main" id="{82B2945A-8B4B-4D58-BAD9-74FD142ACAD6}"/>
              </a:ext>
            </a:extLst>
          </p:cNvPr>
          <p:cNvSpPr txBox="1"/>
          <p:nvPr/>
        </p:nvSpPr>
        <p:spPr>
          <a:xfrm>
            <a:off x="3344985" y="2354506"/>
            <a:ext cx="2297724" cy="4185761"/>
          </a:xfrm>
          <a:prstGeom prst="rect">
            <a:avLst/>
          </a:prstGeom>
          <a:noFill/>
        </p:spPr>
        <p:txBody>
          <a:bodyPr wrap="square" lIns="0" tIns="0" rIns="0" bIns="0" rtlCol="0">
            <a:spAutoFit/>
          </a:bodyPr>
          <a:lstStyle/>
          <a:p>
            <a:r>
              <a:rPr lang="en-US" sz="1600" b="1" dirty="0">
                <a:solidFill>
                  <a:srgbClr val="45BD28"/>
                </a:solidFill>
                <a:latin typeface="Segoe UI Semilight" panose="020B0402040204020203" pitchFamily="34" charset="0"/>
                <a:cs typeface="Segoe UI Semilight" panose="020B0402040204020203" pitchFamily="34" charset="0"/>
              </a:rPr>
              <a:t>Icon List</a:t>
            </a:r>
          </a:p>
          <a:p>
            <a:r>
              <a:rPr lang="en-US" sz="1000" dirty="0">
                <a:latin typeface="Segoe UI Semilight" panose="020B0402040204020203" pitchFamily="34" charset="0"/>
                <a:cs typeface="Segoe UI Semilight" panose="020B0402040204020203" pitchFamily="34" charset="0"/>
              </a:rPr>
              <a:t>Create tiers/levels of icons. Add an icon list and then drag you other icons onto this item. This will place those icons onto a new page. You can add multiple levels down with this. </a:t>
            </a:r>
          </a:p>
          <a:p>
            <a:endParaRPr lang="en-US" sz="1200" dirty="0">
              <a:latin typeface="Segoe UI Semilight" panose="020B0402040204020203" pitchFamily="34" charset="0"/>
              <a:cs typeface="Segoe UI Semilight" panose="020B0402040204020203" pitchFamily="34" charset="0"/>
            </a:endParaRPr>
          </a:p>
          <a:p>
            <a:r>
              <a:rPr lang="en-US" sz="1600" b="1" dirty="0">
                <a:solidFill>
                  <a:srgbClr val="45BD28"/>
                </a:solidFill>
                <a:latin typeface="Segoe UI Semilight" panose="020B0402040204020203" pitchFamily="34" charset="0"/>
                <a:cs typeface="Segoe UI Semilight" panose="020B0402040204020203" pitchFamily="34" charset="0"/>
              </a:rPr>
              <a:t>Separator</a:t>
            </a:r>
          </a:p>
          <a:p>
            <a:r>
              <a:rPr lang="en-US" sz="1000" dirty="0">
                <a:latin typeface="Segoe UI Semilight" panose="020B0402040204020203" pitchFamily="34" charset="0"/>
                <a:cs typeface="Segoe UI Semilight" panose="020B0402040204020203" pitchFamily="34" charset="0"/>
              </a:rPr>
              <a:t>This option allows you to title and draw a line above a set of icons. This is technically not an icon but it will help you organize the user experience. When you add, you can also make a bar support a weblink if desired (ex., “click here for more info, etc.”). </a:t>
            </a:r>
          </a:p>
          <a:p>
            <a:endParaRPr lang="en-US" sz="1000" dirty="0">
              <a:latin typeface="Segoe UI Semilight" panose="020B0402040204020203" pitchFamily="34" charset="0"/>
              <a:cs typeface="Segoe UI Semilight" panose="020B0402040204020203" pitchFamily="34" charset="0"/>
            </a:endParaRPr>
          </a:p>
          <a:p>
            <a:r>
              <a:rPr lang="en-US" sz="1600" b="1" dirty="0">
                <a:solidFill>
                  <a:srgbClr val="45BD28"/>
                </a:solidFill>
                <a:latin typeface="Segoe UI Semilight" panose="020B0402040204020203" pitchFamily="34" charset="0"/>
                <a:cs typeface="Segoe UI Semilight" panose="020B0402040204020203" pitchFamily="34" charset="0"/>
              </a:rPr>
              <a:t>Media File </a:t>
            </a:r>
          </a:p>
          <a:p>
            <a:r>
              <a:rPr lang="en-US" sz="1000" dirty="0">
                <a:latin typeface="Segoe UI Semilight" panose="020B0402040204020203" pitchFamily="34" charset="0"/>
                <a:cs typeface="Segoe UI Semilight" panose="020B0402040204020203" pitchFamily="34" charset="0"/>
              </a:rPr>
              <a:t>As you add documents, graphics, etc. to the program, you can assign those resources to an icon. If you were to use the Icon List option above, you could for example (1) make an Icon List called Sales Documents, then support Media File Documents under that icon list. </a:t>
            </a:r>
          </a:p>
          <a:p>
            <a:endParaRPr lang="en-US" sz="1200" dirty="0">
              <a:latin typeface="Segoe UI Semilight" panose="020B0402040204020203" pitchFamily="34" charset="0"/>
              <a:cs typeface="Segoe UI Semilight" panose="020B0402040204020203" pitchFamily="34" charset="0"/>
            </a:endParaRPr>
          </a:p>
        </p:txBody>
      </p:sp>
      <p:sp>
        <p:nvSpPr>
          <p:cNvPr id="11" name="TextBox 10">
            <a:extLst>
              <a:ext uri="{FF2B5EF4-FFF2-40B4-BE49-F238E27FC236}">
                <a16:creationId xmlns:a16="http://schemas.microsoft.com/office/drawing/2014/main" id="{C518AD56-FFFA-45BD-BD19-0A40E252040A}"/>
              </a:ext>
            </a:extLst>
          </p:cNvPr>
          <p:cNvSpPr txBox="1"/>
          <p:nvPr/>
        </p:nvSpPr>
        <p:spPr>
          <a:xfrm>
            <a:off x="5912338" y="2354506"/>
            <a:ext cx="2297724" cy="3385542"/>
          </a:xfrm>
          <a:prstGeom prst="rect">
            <a:avLst/>
          </a:prstGeom>
          <a:noFill/>
        </p:spPr>
        <p:txBody>
          <a:bodyPr wrap="square" lIns="0" tIns="0" rIns="0" bIns="0" rtlCol="0">
            <a:spAutoFit/>
          </a:bodyPr>
          <a:lstStyle/>
          <a:p>
            <a:r>
              <a:rPr lang="en-US" sz="1600" b="1" dirty="0">
                <a:solidFill>
                  <a:srgbClr val="45BD28"/>
                </a:solidFill>
                <a:latin typeface="Segoe UI Semilight" panose="020B0402040204020203" pitchFamily="34" charset="0"/>
                <a:cs typeface="Segoe UI Semilight" panose="020B0402040204020203" pitchFamily="34" charset="0"/>
              </a:rPr>
              <a:t>Phone Number</a:t>
            </a:r>
          </a:p>
          <a:p>
            <a:r>
              <a:rPr lang="en-US" sz="1000" dirty="0">
                <a:latin typeface="Segoe UI Semilight" panose="020B0402040204020203" pitchFamily="34" charset="0"/>
                <a:cs typeface="Segoe UI Semilight" panose="020B0402040204020203" pitchFamily="34" charset="0"/>
              </a:rPr>
              <a:t>For iOS and Android user, you can create an icon to dial a phone number. Maybe this is the contact at your agency? Numbers to dial other resources. NOTE: in some cases you may need the country code, etc. This has been tested in multiple countries but not all.  </a:t>
            </a:r>
          </a:p>
          <a:p>
            <a:endParaRPr lang="en-US" sz="1200" dirty="0">
              <a:latin typeface="Segoe UI Semilight" panose="020B0402040204020203" pitchFamily="34" charset="0"/>
              <a:cs typeface="Segoe UI Semilight" panose="020B0402040204020203" pitchFamily="34" charset="0"/>
            </a:endParaRPr>
          </a:p>
          <a:p>
            <a:r>
              <a:rPr lang="en-US" sz="1600" b="1" dirty="0">
                <a:solidFill>
                  <a:srgbClr val="45BD28"/>
                </a:solidFill>
                <a:latin typeface="Segoe UI Semilight" panose="020B0402040204020203" pitchFamily="34" charset="0"/>
                <a:cs typeface="Segoe UI Semilight" panose="020B0402040204020203" pitchFamily="34" charset="0"/>
              </a:rPr>
              <a:t>Email </a:t>
            </a:r>
          </a:p>
          <a:p>
            <a:r>
              <a:rPr lang="en-US" sz="1000" dirty="0">
                <a:latin typeface="Segoe UI Semilight" panose="020B0402040204020203" pitchFamily="34" charset="0"/>
                <a:cs typeface="Segoe UI Semilight" panose="020B0402040204020203" pitchFamily="34" charset="0"/>
              </a:rPr>
              <a:t>This option will open the default email app on your Rep’s device to send an email to a specified address.  </a:t>
            </a:r>
          </a:p>
          <a:p>
            <a:endParaRPr lang="en-US" sz="1000" dirty="0">
              <a:latin typeface="Segoe UI Semilight" panose="020B0402040204020203" pitchFamily="34" charset="0"/>
              <a:cs typeface="Segoe UI Semilight" panose="020B0402040204020203" pitchFamily="34" charset="0"/>
            </a:endParaRPr>
          </a:p>
          <a:p>
            <a:r>
              <a:rPr lang="en-US" sz="1600" b="1" dirty="0">
                <a:solidFill>
                  <a:srgbClr val="45BD28"/>
                </a:solidFill>
                <a:latin typeface="Segoe UI Semilight" panose="020B0402040204020203" pitchFamily="34" charset="0"/>
                <a:cs typeface="Segoe UI Semilight" panose="020B0402040204020203" pitchFamily="34" charset="0"/>
              </a:rPr>
              <a:t>Mapping (new)</a:t>
            </a:r>
          </a:p>
          <a:p>
            <a:r>
              <a:rPr lang="en-US" sz="1000" dirty="0">
                <a:latin typeface="Segoe UI Semilight" panose="020B0402040204020203" pitchFamily="34" charset="0"/>
                <a:cs typeface="Segoe UI Semilight" panose="020B0402040204020203" pitchFamily="34" charset="0"/>
              </a:rPr>
              <a:t>Enables you to enter in any LAT and LONG coordinates to trigger mapping on any device. We provide a global link to a service where you can type in any street address and enter in the coordinates. </a:t>
            </a:r>
            <a:endParaRPr lang="en-US" sz="1200" dirty="0">
              <a:latin typeface="Segoe UI Semilight" panose="020B0402040204020203" pitchFamily="34" charset="0"/>
              <a:cs typeface="Segoe UI Semilight" panose="020B0402040204020203" pitchFamily="34" charset="0"/>
            </a:endParaRPr>
          </a:p>
        </p:txBody>
      </p:sp>
      <p:sp>
        <p:nvSpPr>
          <p:cNvPr id="14" name="TextBox 13">
            <a:extLst>
              <a:ext uri="{FF2B5EF4-FFF2-40B4-BE49-F238E27FC236}">
                <a16:creationId xmlns:a16="http://schemas.microsoft.com/office/drawing/2014/main" id="{35BFC198-5C6B-42FD-98C4-BC889A6548CA}"/>
              </a:ext>
            </a:extLst>
          </p:cNvPr>
          <p:cNvSpPr txBox="1"/>
          <p:nvPr/>
        </p:nvSpPr>
        <p:spPr>
          <a:xfrm>
            <a:off x="8596923" y="2348474"/>
            <a:ext cx="2297724" cy="2492990"/>
          </a:xfrm>
          <a:prstGeom prst="rect">
            <a:avLst/>
          </a:prstGeom>
          <a:noFill/>
        </p:spPr>
        <p:txBody>
          <a:bodyPr wrap="square" lIns="0" tIns="0" rIns="0" bIns="0" rtlCol="0">
            <a:spAutoFit/>
          </a:bodyPr>
          <a:lstStyle/>
          <a:p>
            <a:r>
              <a:rPr lang="en-US" sz="1600" b="1" dirty="0">
                <a:solidFill>
                  <a:srgbClr val="45BD28"/>
                </a:solidFill>
                <a:latin typeface="Segoe UI Semilight" panose="020B0402040204020203" pitchFamily="34" charset="0"/>
                <a:cs typeface="Segoe UI Semilight" panose="020B0402040204020203" pitchFamily="34" charset="0"/>
              </a:rPr>
              <a:t>Form/Content</a:t>
            </a:r>
          </a:p>
          <a:p>
            <a:r>
              <a:rPr lang="en-US" sz="1000" dirty="0">
                <a:latin typeface="Segoe UI Semilight" panose="020B0402040204020203" pitchFamily="34" charset="0"/>
                <a:cs typeface="Segoe UI Semilight" panose="020B0402040204020203" pitchFamily="34" charset="0"/>
              </a:rPr>
              <a:t>You can assign any form you created to an icon. Forms can now be used to create information/content pages. This is useful for announcements, information, etc. This is covered in a section forward in this document.   </a:t>
            </a:r>
          </a:p>
          <a:p>
            <a:endParaRPr lang="en-US" sz="1000" dirty="0">
              <a:latin typeface="Segoe UI Semilight" panose="020B0402040204020203" pitchFamily="34" charset="0"/>
              <a:cs typeface="Segoe UI Semilight" panose="020B0402040204020203" pitchFamily="34" charset="0"/>
            </a:endParaRPr>
          </a:p>
          <a:p>
            <a:r>
              <a:rPr lang="en-US" sz="1600" b="1" dirty="0">
                <a:solidFill>
                  <a:srgbClr val="45BD28"/>
                </a:solidFill>
                <a:latin typeface="Segoe UI Semilight" panose="020B0402040204020203" pitchFamily="34" charset="0"/>
                <a:cs typeface="Segoe UI Semilight" panose="020B0402040204020203" pitchFamily="34" charset="0"/>
              </a:rPr>
              <a:t>Remove Item</a:t>
            </a:r>
          </a:p>
          <a:p>
            <a:r>
              <a:rPr lang="en-US" sz="1000" dirty="0">
                <a:latin typeface="Segoe UI Semilight" panose="020B0402040204020203" pitchFamily="34" charset="0"/>
                <a:cs typeface="Segoe UI Semilight" panose="020B0402040204020203" pitchFamily="34" charset="0"/>
              </a:rPr>
              <a:t>Drag an option you created from the Title view BACK to the menus; drop right on Remove Item. This will remove the icon. Note, removing an icon does NOT delete or remove a form; just access to that form as that icon is no longer accessible. </a:t>
            </a:r>
            <a:endParaRPr lang="en-US" sz="1200" dirty="0">
              <a:latin typeface="Segoe UI Semilight" panose="020B0402040204020203" pitchFamily="34" charset="0"/>
              <a:cs typeface="Segoe UI Semilight" panose="020B0402040204020203" pitchFamily="34" charset="0"/>
            </a:endParaRPr>
          </a:p>
        </p:txBody>
      </p:sp>
      <p:pic>
        <p:nvPicPr>
          <p:cNvPr id="5" name="Picture 4">
            <a:extLst>
              <a:ext uri="{FF2B5EF4-FFF2-40B4-BE49-F238E27FC236}">
                <a16:creationId xmlns:a16="http://schemas.microsoft.com/office/drawing/2014/main" id="{F5ECE957-CF35-439F-8334-DD2365B02BAF}"/>
              </a:ext>
            </a:extLst>
          </p:cNvPr>
          <p:cNvPicPr>
            <a:picLocks noChangeAspect="1"/>
          </p:cNvPicPr>
          <p:nvPr/>
        </p:nvPicPr>
        <p:blipFill>
          <a:blip r:embed="rId3"/>
          <a:stretch>
            <a:fillRect/>
          </a:stretch>
        </p:blipFill>
        <p:spPr>
          <a:xfrm>
            <a:off x="173355" y="2701438"/>
            <a:ext cx="2980359" cy="2754003"/>
          </a:xfrm>
          <a:prstGeom prst="rect">
            <a:avLst/>
          </a:prstGeom>
          <a:ln>
            <a:solidFill>
              <a:schemeClr val="bg1">
                <a:lumMod val="75000"/>
              </a:schemeClr>
            </a:solidFill>
          </a:ln>
        </p:spPr>
      </p:pic>
    </p:spTree>
    <p:extLst>
      <p:ext uri="{BB962C8B-B14F-4D97-AF65-F5344CB8AC3E}">
        <p14:creationId xmlns:p14="http://schemas.microsoft.com/office/powerpoint/2010/main" val="131536796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41AF070-CC0F-40E5-8A79-03E0B3F26CE1}"/>
              </a:ext>
            </a:extLst>
          </p:cNvPr>
          <p:cNvPicPr>
            <a:picLocks noChangeAspect="1"/>
          </p:cNvPicPr>
          <p:nvPr/>
        </p:nvPicPr>
        <p:blipFill>
          <a:blip r:embed="rId2"/>
          <a:stretch>
            <a:fillRect/>
          </a:stretch>
        </p:blipFill>
        <p:spPr>
          <a:xfrm>
            <a:off x="9723143" y="1901630"/>
            <a:ext cx="1708045" cy="3603976"/>
          </a:xfrm>
          <a:prstGeom prst="rect">
            <a:avLst/>
          </a:prstGeom>
        </p:spPr>
      </p:pic>
      <p:pic>
        <p:nvPicPr>
          <p:cNvPr id="14" name="Picture 13">
            <a:extLst>
              <a:ext uri="{FF2B5EF4-FFF2-40B4-BE49-F238E27FC236}">
                <a16:creationId xmlns:a16="http://schemas.microsoft.com/office/drawing/2014/main" id="{F22C3FE7-A80C-487D-B737-8CA8C1531D55}"/>
              </a:ext>
            </a:extLst>
          </p:cNvPr>
          <p:cNvPicPr>
            <a:picLocks noChangeAspect="1"/>
          </p:cNvPicPr>
          <p:nvPr/>
        </p:nvPicPr>
        <p:blipFill>
          <a:blip r:embed="rId3"/>
          <a:stretch>
            <a:fillRect/>
          </a:stretch>
        </p:blipFill>
        <p:spPr>
          <a:xfrm>
            <a:off x="7767501" y="1893726"/>
            <a:ext cx="1703394" cy="3611880"/>
          </a:xfrm>
          <a:prstGeom prst="rect">
            <a:avLst/>
          </a:prstGeom>
        </p:spPr>
      </p:pic>
      <p:pic>
        <p:nvPicPr>
          <p:cNvPr id="11" name="Picture 10">
            <a:extLst>
              <a:ext uri="{FF2B5EF4-FFF2-40B4-BE49-F238E27FC236}">
                <a16:creationId xmlns:a16="http://schemas.microsoft.com/office/drawing/2014/main" id="{EC815825-961F-4DA1-8DF3-79EC484ECC8C}"/>
              </a:ext>
            </a:extLst>
          </p:cNvPr>
          <p:cNvPicPr>
            <a:picLocks noChangeAspect="1"/>
          </p:cNvPicPr>
          <p:nvPr/>
        </p:nvPicPr>
        <p:blipFill>
          <a:blip r:embed="rId4"/>
          <a:stretch>
            <a:fillRect/>
          </a:stretch>
        </p:blipFill>
        <p:spPr>
          <a:xfrm>
            <a:off x="5792027" y="1892324"/>
            <a:ext cx="1710750" cy="3603981"/>
          </a:xfrm>
          <a:prstGeom prst="rect">
            <a:avLst/>
          </a:prstGeom>
        </p:spPr>
      </p:pic>
      <p:pic>
        <p:nvPicPr>
          <p:cNvPr id="6" name="Picture 5">
            <a:extLst>
              <a:ext uri="{FF2B5EF4-FFF2-40B4-BE49-F238E27FC236}">
                <a16:creationId xmlns:a16="http://schemas.microsoft.com/office/drawing/2014/main" id="{0C1CC499-2ECF-4F68-A5C4-F4FD9C68AC30}"/>
              </a:ext>
            </a:extLst>
          </p:cNvPr>
          <p:cNvPicPr>
            <a:picLocks noChangeAspect="1"/>
          </p:cNvPicPr>
          <p:nvPr/>
        </p:nvPicPr>
        <p:blipFill>
          <a:blip r:embed="rId5"/>
          <a:stretch>
            <a:fillRect/>
          </a:stretch>
        </p:blipFill>
        <p:spPr>
          <a:xfrm>
            <a:off x="3878460" y="1893727"/>
            <a:ext cx="1703070" cy="3611880"/>
          </a:xfrm>
          <a:prstGeom prst="rect">
            <a:avLst/>
          </a:prstGeom>
        </p:spPr>
      </p:pic>
      <p:cxnSp>
        <p:nvCxnSpPr>
          <p:cNvPr id="19" name="Straight Connector 18">
            <a:extLst>
              <a:ext uri="{FF2B5EF4-FFF2-40B4-BE49-F238E27FC236}">
                <a16:creationId xmlns:a16="http://schemas.microsoft.com/office/drawing/2014/main" id="{FE06626A-7AD2-4703-B4EE-3B3FD392C476}"/>
              </a:ext>
            </a:extLst>
          </p:cNvPr>
          <p:cNvCxnSpPr>
            <a:cxnSpLocks/>
          </p:cNvCxnSpPr>
          <p:nvPr/>
        </p:nvCxnSpPr>
        <p:spPr>
          <a:xfrm>
            <a:off x="4655573" y="5180692"/>
            <a:ext cx="0" cy="439742"/>
          </a:xfrm>
          <a:prstGeom prst="line">
            <a:avLst/>
          </a:prstGeom>
          <a:ln>
            <a:solidFill>
              <a:srgbClr val="45BD28"/>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51A2D80-9FD1-4FCB-AF3D-74A1AFEE7BB2}"/>
              </a:ext>
            </a:extLst>
          </p:cNvPr>
          <p:cNvCxnSpPr>
            <a:cxnSpLocks/>
          </p:cNvCxnSpPr>
          <p:nvPr/>
        </p:nvCxnSpPr>
        <p:spPr>
          <a:xfrm>
            <a:off x="10828020" y="5180692"/>
            <a:ext cx="0" cy="439742"/>
          </a:xfrm>
          <a:prstGeom prst="line">
            <a:avLst/>
          </a:prstGeom>
          <a:ln>
            <a:solidFill>
              <a:srgbClr val="45BD28"/>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87F322E-40DB-4D3A-A9F5-B969E2F0CF73}"/>
              </a:ext>
            </a:extLst>
          </p:cNvPr>
          <p:cNvSpPr/>
          <p:nvPr/>
        </p:nvSpPr>
        <p:spPr bwMode="auto">
          <a:xfrm>
            <a:off x="461108" y="457200"/>
            <a:ext cx="11261969" cy="623512"/>
          </a:xfrm>
          <a:prstGeom prst="rect">
            <a:avLst/>
          </a:prstGeom>
          <a:solidFill>
            <a:srgbClr val="45BD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C46F917A-8B04-4C39-9D49-CA7E8F93208D}"/>
              </a:ext>
            </a:extLst>
          </p:cNvPr>
          <p:cNvSpPr>
            <a:spLocks noGrp="1"/>
          </p:cNvSpPr>
          <p:nvPr>
            <p:ph type="title"/>
          </p:nvPr>
        </p:nvSpPr>
        <p:spPr>
          <a:xfrm>
            <a:off x="588263" y="457200"/>
            <a:ext cx="11018520" cy="553998"/>
          </a:xfrm>
        </p:spPr>
        <p:txBody>
          <a:bodyPr/>
          <a:lstStyle/>
          <a:p>
            <a:r>
              <a:rPr lang="en-US" dirty="0">
                <a:solidFill>
                  <a:schemeClr val="bg1"/>
                </a:solidFill>
              </a:rPr>
              <a:t>       Tutorial - App Studio – Example</a:t>
            </a:r>
          </a:p>
        </p:txBody>
      </p:sp>
      <p:sp>
        <p:nvSpPr>
          <p:cNvPr id="12" name="TextBox 11">
            <a:extLst>
              <a:ext uri="{FF2B5EF4-FFF2-40B4-BE49-F238E27FC236}">
                <a16:creationId xmlns:a16="http://schemas.microsoft.com/office/drawing/2014/main" id="{19EBF4B1-80F0-48B5-AE32-819E8AA5679E}"/>
              </a:ext>
            </a:extLst>
          </p:cNvPr>
          <p:cNvSpPr txBox="1"/>
          <p:nvPr/>
        </p:nvSpPr>
        <p:spPr>
          <a:xfrm>
            <a:off x="1750645" y="6463323"/>
            <a:ext cx="10029190" cy="153888"/>
          </a:xfrm>
          <a:prstGeom prst="rect">
            <a:avLst/>
          </a:prstGeom>
          <a:noFill/>
        </p:spPr>
        <p:txBody>
          <a:bodyPr wrap="square" lIns="0" tIns="0" rIns="0" bIns="0" rtlCol="0">
            <a:spAutoFit/>
          </a:bodyPr>
          <a:lstStyle/>
          <a:p>
            <a:pPr algn="r"/>
            <a:r>
              <a:rPr lang="en-US" sz="10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Copyright © 2001, 2021 Westlake Software, Inc.  Portions Copyright Microsoft Corp.  All Right Reserved. Confidential Information.   </a:t>
            </a:r>
          </a:p>
        </p:txBody>
      </p:sp>
      <p:pic>
        <p:nvPicPr>
          <p:cNvPr id="10" name="Picture 9">
            <a:extLst>
              <a:ext uri="{FF2B5EF4-FFF2-40B4-BE49-F238E27FC236}">
                <a16:creationId xmlns:a16="http://schemas.microsoft.com/office/drawing/2014/main" id="{FDD6F860-8E21-4ACE-90AB-CBED4142F5A0}"/>
              </a:ext>
            </a:extLst>
          </p:cNvPr>
          <p:cNvPicPr>
            <a:picLocks noChangeAspect="1"/>
          </p:cNvPicPr>
          <p:nvPr/>
        </p:nvPicPr>
        <p:blipFill>
          <a:blip r:embed="rId6"/>
          <a:stretch>
            <a:fillRect/>
          </a:stretch>
        </p:blipFill>
        <p:spPr>
          <a:xfrm>
            <a:off x="357527" y="414300"/>
            <a:ext cx="880876" cy="875238"/>
          </a:xfrm>
          <a:prstGeom prst="rect">
            <a:avLst/>
          </a:prstGeom>
        </p:spPr>
      </p:pic>
      <p:sp>
        <p:nvSpPr>
          <p:cNvPr id="8" name="TextBox 7">
            <a:extLst>
              <a:ext uri="{FF2B5EF4-FFF2-40B4-BE49-F238E27FC236}">
                <a16:creationId xmlns:a16="http://schemas.microsoft.com/office/drawing/2014/main" id="{82B2945A-8B4B-4D58-BAD9-74FD142ACAD6}"/>
              </a:ext>
            </a:extLst>
          </p:cNvPr>
          <p:cNvSpPr txBox="1"/>
          <p:nvPr/>
        </p:nvSpPr>
        <p:spPr>
          <a:xfrm>
            <a:off x="4654701" y="5722999"/>
            <a:ext cx="1362642" cy="615553"/>
          </a:xfrm>
          <a:prstGeom prst="rect">
            <a:avLst/>
          </a:prstGeom>
          <a:noFill/>
        </p:spPr>
        <p:txBody>
          <a:bodyPr wrap="square" lIns="0" tIns="0" rIns="0" bIns="0" rtlCol="0">
            <a:spAutoFit/>
          </a:bodyPr>
          <a:lstStyle/>
          <a:p>
            <a:r>
              <a:rPr lang="en-US" sz="1000" b="1" dirty="0">
                <a:latin typeface="Segoe UI Semilight" panose="020B0402040204020203" pitchFamily="34" charset="0"/>
                <a:cs typeface="Segoe UI Semilight" panose="020B0402040204020203" pitchFamily="34" charset="0"/>
              </a:rPr>
              <a:t>Popular Products </a:t>
            </a:r>
            <a:r>
              <a:rPr lang="en-US" sz="1000" dirty="0">
                <a:latin typeface="Segoe UI Semilight" panose="020B0402040204020203" pitchFamily="34" charset="0"/>
                <a:cs typeface="Segoe UI Semilight" panose="020B0402040204020203" pitchFamily="34" charset="0"/>
              </a:rPr>
              <a:t>– </a:t>
            </a:r>
            <a:r>
              <a:rPr lang="en-US" sz="1000" b="1" dirty="0">
                <a:solidFill>
                  <a:srgbClr val="45BD28"/>
                </a:solidFill>
                <a:latin typeface="Segoe UI Semilight" panose="020B0402040204020203" pitchFamily="34" charset="0"/>
                <a:cs typeface="Segoe UI Semilight" panose="020B0402040204020203" pitchFamily="34" charset="0"/>
              </a:rPr>
              <a:t>Icon List</a:t>
            </a:r>
            <a:r>
              <a:rPr lang="en-US" sz="1000" dirty="0">
                <a:latin typeface="Segoe UI Semilight" panose="020B0402040204020203" pitchFamily="34" charset="0"/>
                <a:cs typeface="Segoe UI Semilight" panose="020B0402040204020203" pitchFamily="34" charset="0"/>
              </a:rPr>
              <a:t> to support (1) Microsoft Windows and (2) Xbox.</a:t>
            </a:r>
            <a:endParaRPr lang="en-US" sz="1200" dirty="0">
              <a:latin typeface="Segoe UI Semilight" panose="020B0402040204020203" pitchFamily="34" charset="0"/>
              <a:cs typeface="Segoe UI Semilight" panose="020B0402040204020203" pitchFamily="34" charset="0"/>
            </a:endParaRPr>
          </a:p>
        </p:txBody>
      </p:sp>
      <p:cxnSp>
        <p:nvCxnSpPr>
          <p:cNvPr id="20" name="Straight Connector 19">
            <a:extLst>
              <a:ext uri="{FF2B5EF4-FFF2-40B4-BE49-F238E27FC236}">
                <a16:creationId xmlns:a16="http://schemas.microsoft.com/office/drawing/2014/main" id="{75CB0AF7-F075-49F9-843C-3F82437FBF55}"/>
              </a:ext>
            </a:extLst>
          </p:cNvPr>
          <p:cNvCxnSpPr>
            <a:cxnSpLocks/>
          </p:cNvCxnSpPr>
          <p:nvPr/>
        </p:nvCxnSpPr>
        <p:spPr>
          <a:xfrm flipH="1">
            <a:off x="4655574" y="5620434"/>
            <a:ext cx="1362643" cy="0"/>
          </a:xfrm>
          <a:prstGeom prst="line">
            <a:avLst/>
          </a:prstGeom>
          <a:ln>
            <a:solidFill>
              <a:srgbClr val="45BD28"/>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B880B3D-6B2D-405F-9781-2445E9EDF51F}"/>
              </a:ext>
            </a:extLst>
          </p:cNvPr>
          <p:cNvCxnSpPr>
            <a:cxnSpLocks/>
          </p:cNvCxnSpPr>
          <p:nvPr/>
        </p:nvCxnSpPr>
        <p:spPr>
          <a:xfrm>
            <a:off x="5591188" y="6096586"/>
            <a:ext cx="0" cy="132655"/>
          </a:xfrm>
          <a:prstGeom prst="line">
            <a:avLst/>
          </a:prstGeom>
          <a:ln>
            <a:solidFill>
              <a:srgbClr val="45BD28"/>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4D87071-0656-44CF-9B60-82649AF268EC}"/>
              </a:ext>
            </a:extLst>
          </p:cNvPr>
          <p:cNvCxnSpPr>
            <a:cxnSpLocks/>
          </p:cNvCxnSpPr>
          <p:nvPr/>
        </p:nvCxnSpPr>
        <p:spPr>
          <a:xfrm>
            <a:off x="6017343" y="3694314"/>
            <a:ext cx="874" cy="1926120"/>
          </a:xfrm>
          <a:prstGeom prst="line">
            <a:avLst/>
          </a:prstGeom>
          <a:ln>
            <a:solidFill>
              <a:srgbClr val="45BD28"/>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E2EA64A-EADA-4B9E-8087-29435A8BAB26}"/>
              </a:ext>
            </a:extLst>
          </p:cNvPr>
          <p:cNvCxnSpPr>
            <a:cxnSpLocks/>
          </p:cNvCxnSpPr>
          <p:nvPr/>
        </p:nvCxnSpPr>
        <p:spPr>
          <a:xfrm>
            <a:off x="6213479" y="3694314"/>
            <a:ext cx="0" cy="1926120"/>
          </a:xfrm>
          <a:prstGeom prst="line">
            <a:avLst/>
          </a:prstGeom>
          <a:ln>
            <a:solidFill>
              <a:srgbClr val="45BD28"/>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67898BA-3BE6-4CDB-8533-86871B59C8EF}"/>
              </a:ext>
            </a:extLst>
          </p:cNvPr>
          <p:cNvCxnSpPr>
            <a:cxnSpLocks/>
          </p:cNvCxnSpPr>
          <p:nvPr/>
        </p:nvCxnSpPr>
        <p:spPr>
          <a:xfrm flipH="1">
            <a:off x="6213481" y="5620434"/>
            <a:ext cx="1843086" cy="0"/>
          </a:xfrm>
          <a:prstGeom prst="line">
            <a:avLst/>
          </a:prstGeom>
          <a:ln>
            <a:solidFill>
              <a:srgbClr val="45BD28"/>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4699BE1-FA69-4703-8C8C-CAF304DE58D6}"/>
              </a:ext>
            </a:extLst>
          </p:cNvPr>
          <p:cNvCxnSpPr>
            <a:cxnSpLocks/>
          </p:cNvCxnSpPr>
          <p:nvPr/>
        </p:nvCxnSpPr>
        <p:spPr>
          <a:xfrm>
            <a:off x="8056567" y="4229100"/>
            <a:ext cx="0" cy="1391334"/>
          </a:xfrm>
          <a:prstGeom prst="line">
            <a:avLst/>
          </a:prstGeom>
          <a:ln>
            <a:solidFill>
              <a:srgbClr val="45BD28"/>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602F752-7ECC-4CED-8359-7D4FDC0276CA}"/>
              </a:ext>
            </a:extLst>
          </p:cNvPr>
          <p:cNvCxnSpPr>
            <a:cxnSpLocks/>
          </p:cNvCxnSpPr>
          <p:nvPr/>
        </p:nvCxnSpPr>
        <p:spPr>
          <a:xfrm>
            <a:off x="8208967" y="4229100"/>
            <a:ext cx="0" cy="1391334"/>
          </a:xfrm>
          <a:prstGeom prst="line">
            <a:avLst/>
          </a:prstGeom>
          <a:ln>
            <a:solidFill>
              <a:srgbClr val="45BD28"/>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56D7FBE-A571-439D-BA0C-C63B77D5303E}"/>
              </a:ext>
            </a:extLst>
          </p:cNvPr>
          <p:cNvCxnSpPr>
            <a:cxnSpLocks/>
          </p:cNvCxnSpPr>
          <p:nvPr/>
        </p:nvCxnSpPr>
        <p:spPr>
          <a:xfrm flipH="1">
            <a:off x="8208967" y="5620434"/>
            <a:ext cx="2619053" cy="0"/>
          </a:xfrm>
          <a:prstGeom prst="line">
            <a:avLst/>
          </a:prstGeom>
          <a:ln>
            <a:solidFill>
              <a:srgbClr val="45BD28"/>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6A2085A-8CB2-4015-B96B-7868A5B772C8}"/>
              </a:ext>
            </a:extLst>
          </p:cNvPr>
          <p:cNvSpPr txBox="1"/>
          <p:nvPr/>
        </p:nvSpPr>
        <p:spPr>
          <a:xfrm>
            <a:off x="6215656" y="5711865"/>
            <a:ext cx="1558778" cy="615553"/>
          </a:xfrm>
          <a:prstGeom prst="rect">
            <a:avLst/>
          </a:prstGeom>
          <a:noFill/>
        </p:spPr>
        <p:txBody>
          <a:bodyPr wrap="square" lIns="0" tIns="0" rIns="0" bIns="0" rtlCol="0">
            <a:spAutoFit/>
          </a:bodyPr>
          <a:lstStyle/>
          <a:p>
            <a:r>
              <a:rPr lang="en-US" sz="1000" b="1" dirty="0">
                <a:latin typeface="Segoe UI Semilight" panose="020B0402040204020203" pitchFamily="34" charset="0"/>
                <a:cs typeface="Segoe UI Semilight" panose="020B0402040204020203" pitchFamily="34" charset="0"/>
              </a:rPr>
              <a:t>Windows &amp; Xbox </a:t>
            </a:r>
            <a:r>
              <a:rPr lang="en-US" sz="1000" dirty="0">
                <a:latin typeface="Segoe UI Semilight" panose="020B0402040204020203" pitchFamily="34" charset="0"/>
                <a:cs typeface="Segoe UI Semilight" panose="020B0402040204020203" pitchFamily="34" charset="0"/>
              </a:rPr>
              <a:t>– These were also added as </a:t>
            </a:r>
            <a:r>
              <a:rPr lang="en-US" sz="1000" b="1" dirty="0">
                <a:solidFill>
                  <a:srgbClr val="45BD28"/>
                </a:solidFill>
                <a:latin typeface="Segoe UI Semilight" panose="020B0402040204020203" pitchFamily="34" charset="0"/>
                <a:cs typeface="Segoe UI Semilight" panose="020B0402040204020203" pitchFamily="34" charset="0"/>
              </a:rPr>
              <a:t>Icon Lists </a:t>
            </a:r>
            <a:r>
              <a:rPr lang="en-US" sz="1000" dirty="0">
                <a:latin typeface="Segoe UI Semilight" panose="020B0402040204020203" pitchFamily="34" charset="0"/>
                <a:cs typeface="Segoe UI Semilight" panose="020B0402040204020203" pitchFamily="34" charset="0"/>
              </a:rPr>
              <a:t>to support a collection of social media links.</a:t>
            </a:r>
            <a:endParaRPr lang="en-US" sz="1200" dirty="0">
              <a:latin typeface="Segoe UI Semilight" panose="020B0402040204020203" pitchFamily="34" charset="0"/>
              <a:cs typeface="Segoe UI Semilight" panose="020B0402040204020203" pitchFamily="34" charset="0"/>
            </a:endParaRPr>
          </a:p>
        </p:txBody>
      </p:sp>
      <p:sp>
        <p:nvSpPr>
          <p:cNvPr id="41" name="TextBox 40">
            <a:extLst>
              <a:ext uri="{FF2B5EF4-FFF2-40B4-BE49-F238E27FC236}">
                <a16:creationId xmlns:a16="http://schemas.microsoft.com/office/drawing/2014/main" id="{BF40CEE4-8B40-4489-AB03-64152C73318B}"/>
              </a:ext>
            </a:extLst>
          </p:cNvPr>
          <p:cNvSpPr txBox="1"/>
          <p:nvPr/>
        </p:nvSpPr>
        <p:spPr>
          <a:xfrm>
            <a:off x="8255977" y="5704624"/>
            <a:ext cx="1558778" cy="461665"/>
          </a:xfrm>
          <a:prstGeom prst="rect">
            <a:avLst/>
          </a:prstGeom>
          <a:noFill/>
        </p:spPr>
        <p:txBody>
          <a:bodyPr wrap="square" lIns="0" tIns="0" rIns="0" bIns="0" rtlCol="0">
            <a:spAutoFit/>
          </a:bodyPr>
          <a:lstStyle/>
          <a:p>
            <a:r>
              <a:rPr lang="en-US" sz="1000" b="1" dirty="0">
                <a:latin typeface="Segoe UI Semilight" panose="020B0402040204020203" pitchFamily="34" charset="0"/>
                <a:cs typeface="Segoe UI Semilight" panose="020B0402040204020203" pitchFamily="34" charset="0"/>
              </a:rPr>
              <a:t>Windows Links </a:t>
            </a:r>
            <a:r>
              <a:rPr lang="en-US" sz="1000" dirty="0">
                <a:latin typeface="Segoe UI Semilight" panose="020B0402040204020203" pitchFamily="34" charset="0"/>
                <a:cs typeface="Segoe UI Semilight" panose="020B0402040204020203" pitchFamily="34" charset="0"/>
              </a:rPr>
              <a:t>– These four items were added as </a:t>
            </a:r>
            <a:r>
              <a:rPr lang="en-US" sz="1000" b="1" dirty="0">
                <a:solidFill>
                  <a:srgbClr val="45BD28"/>
                </a:solidFill>
                <a:latin typeface="Segoe UI Semilight" panose="020B0402040204020203" pitchFamily="34" charset="0"/>
                <a:cs typeface="Segoe UI Semilight" panose="020B0402040204020203" pitchFamily="34" charset="0"/>
              </a:rPr>
              <a:t>URL</a:t>
            </a:r>
            <a:r>
              <a:rPr lang="en-US" sz="1000" dirty="0">
                <a:latin typeface="Segoe UI Semilight" panose="020B0402040204020203" pitchFamily="34" charset="0"/>
                <a:cs typeface="Segoe UI Semilight" panose="020B0402040204020203" pitchFamily="34" charset="0"/>
              </a:rPr>
              <a:t> links to those services. </a:t>
            </a:r>
            <a:endParaRPr lang="en-US" sz="1200" dirty="0">
              <a:latin typeface="Segoe UI Semilight" panose="020B0402040204020203" pitchFamily="34" charset="0"/>
              <a:cs typeface="Segoe UI Semilight" panose="020B0402040204020203" pitchFamily="34" charset="0"/>
            </a:endParaRPr>
          </a:p>
        </p:txBody>
      </p:sp>
      <p:sp>
        <p:nvSpPr>
          <p:cNvPr id="42" name="TextBox 41">
            <a:extLst>
              <a:ext uri="{FF2B5EF4-FFF2-40B4-BE49-F238E27FC236}">
                <a16:creationId xmlns:a16="http://schemas.microsoft.com/office/drawing/2014/main" id="{F027E516-CFC6-4AE4-BCD3-F38BA458CE4C}"/>
              </a:ext>
            </a:extLst>
          </p:cNvPr>
          <p:cNvSpPr txBox="1"/>
          <p:nvPr/>
        </p:nvSpPr>
        <p:spPr>
          <a:xfrm>
            <a:off x="9993337" y="5704624"/>
            <a:ext cx="1558778" cy="461665"/>
          </a:xfrm>
          <a:prstGeom prst="rect">
            <a:avLst/>
          </a:prstGeom>
          <a:noFill/>
        </p:spPr>
        <p:txBody>
          <a:bodyPr wrap="square" lIns="0" tIns="0" rIns="0" bIns="0" rtlCol="0">
            <a:spAutoFit/>
          </a:bodyPr>
          <a:lstStyle/>
          <a:p>
            <a:r>
              <a:rPr lang="en-US" sz="1000" b="1" dirty="0">
                <a:latin typeface="Segoe UI Semilight" panose="020B0402040204020203" pitchFamily="34" charset="0"/>
                <a:cs typeface="Segoe UI Semilight" panose="020B0402040204020203" pitchFamily="34" charset="0"/>
              </a:rPr>
              <a:t>iframe </a:t>
            </a:r>
            <a:r>
              <a:rPr lang="en-US" sz="1000" dirty="0">
                <a:latin typeface="Segoe UI Semilight" panose="020B0402040204020203" pitchFamily="34" charset="0"/>
                <a:cs typeface="Segoe UI Semilight" panose="020B0402040204020203" pitchFamily="34" charset="0"/>
              </a:rPr>
              <a:t>– Note the back option with a URL displayed; stays within the app. </a:t>
            </a:r>
            <a:endParaRPr lang="en-US" sz="1200" dirty="0">
              <a:latin typeface="Segoe UI Semilight" panose="020B0402040204020203" pitchFamily="34" charset="0"/>
              <a:cs typeface="Segoe UI Semilight" panose="020B0402040204020203" pitchFamily="34" charset="0"/>
            </a:endParaRPr>
          </a:p>
        </p:txBody>
      </p:sp>
      <p:sp>
        <p:nvSpPr>
          <p:cNvPr id="43" name="TextBox 42">
            <a:extLst>
              <a:ext uri="{FF2B5EF4-FFF2-40B4-BE49-F238E27FC236}">
                <a16:creationId xmlns:a16="http://schemas.microsoft.com/office/drawing/2014/main" id="{F379716B-F71A-4C07-AFEF-3C257DFF0585}"/>
              </a:ext>
            </a:extLst>
          </p:cNvPr>
          <p:cNvSpPr txBox="1"/>
          <p:nvPr/>
        </p:nvSpPr>
        <p:spPr>
          <a:xfrm>
            <a:off x="3688855" y="1299068"/>
            <a:ext cx="7863260" cy="553998"/>
          </a:xfrm>
          <a:prstGeom prst="rect">
            <a:avLst/>
          </a:prstGeom>
          <a:noFill/>
        </p:spPr>
        <p:txBody>
          <a:bodyPr wrap="square" lIns="0" tIns="0" rIns="0" bIns="0" rtlCol="0">
            <a:spAutoFit/>
          </a:bodyPr>
          <a:lstStyle/>
          <a:p>
            <a:r>
              <a:rPr lang="en-US" sz="1200" b="1" dirty="0">
                <a:latin typeface="Segoe UI Semilight" panose="020B0402040204020203" pitchFamily="34" charset="0"/>
                <a:cs typeface="Segoe UI Semilight" panose="020B0402040204020203" pitchFamily="34" charset="0"/>
              </a:rPr>
              <a:t>App information flow in the store-default REP apps in the stores today. The example takes the user from the main page of Microsoft Products to selecting a product and choose direct access to the home page and social media for those products. </a:t>
            </a:r>
            <a:endParaRPr lang="en-US" sz="1200" dirty="0">
              <a:latin typeface="Segoe UI Semilight" panose="020B0402040204020203" pitchFamily="34" charset="0"/>
              <a:cs typeface="Segoe UI Semilight" panose="020B0402040204020203" pitchFamily="34" charset="0"/>
            </a:endParaRPr>
          </a:p>
        </p:txBody>
      </p:sp>
      <p:cxnSp>
        <p:nvCxnSpPr>
          <p:cNvPr id="44" name="Straight Connector 43">
            <a:extLst>
              <a:ext uri="{FF2B5EF4-FFF2-40B4-BE49-F238E27FC236}">
                <a16:creationId xmlns:a16="http://schemas.microsoft.com/office/drawing/2014/main" id="{05271C51-3EB9-42FC-8BC7-6B77E5950653}"/>
              </a:ext>
            </a:extLst>
          </p:cNvPr>
          <p:cNvCxnSpPr>
            <a:cxnSpLocks/>
          </p:cNvCxnSpPr>
          <p:nvPr/>
        </p:nvCxnSpPr>
        <p:spPr>
          <a:xfrm>
            <a:off x="3244537" y="1230577"/>
            <a:ext cx="0" cy="5386634"/>
          </a:xfrm>
          <a:prstGeom prst="line">
            <a:avLst/>
          </a:prstGeom>
          <a:ln>
            <a:solidFill>
              <a:srgbClr val="45BD28"/>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68D7D860-6184-4781-8E8C-CD473DD66E33}"/>
              </a:ext>
            </a:extLst>
          </p:cNvPr>
          <p:cNvCxnSpPr/>
          <p:nvPr/>
        </p:nvCxnSpPr>
        <p:spPr>
          <a:xfrm>
            <a:off x="2721105" y="4860473"/>
            <a:ext cx="960120" cy="0"/>
          </a:xfrm>
          <a:prstGeom prst="straightConnector1">
            <a:avLst/>
          </a:prstGeom>
          <a:ln>
            <a:solidFill>
              <a:srgbClr val="45BD28"/>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61870D1A-9A26-4E7F-B62A-00DBD518FEAD}"/>
              </a:ext>
            </a:extLst>
          </p:cNvPr>
          <p:cNvPicPr>
            <a:picLocks noChangeAspect="1"/>
          </p:cNvPicPr>
          <p:nvPr/>
        </p:nvPicPr>
        <p:blipFill>
          <a:blip r:embed="rId7"/>
          <a:stretch>
            <a:fillRect/>
          </a:stretch>
        </p:blipFill>
        <p:spPr>
          <a:xfrm>
            <a:off x="273419" y="2532386"/>
            <a:ext cx="2505208" cy="1282077"/>
          </a:xfrm>
          <a:prstGeom prst="rect">
            <a:avLst/>
          </a:prstGeom>
          <a:effectLst>
            <a:outerShdw blurRad="50800" dist="38100" dir="2700000" algn="tl" rotWithShape="0">
              <a:prstClr val="black">
                <a:alpha val="40000"/>
              </a:prstClr>
            </a:outerShdw>
          </a:effectLst>
        </p:spPr>
      </p:pic>
      <p:sp>
        <p:nvSpPr>
          <p:cNvPr id="54" name="TextBox 53">
            <a:extLst>
              <a:ext uri="{FF2B5EF4-FFF2-40B4-BE49-F238E27FC236}">
                <a16:creationId xmlns:a16="http://schemas.microsoft.com/office/drawing/2014/main" id="{59D4B170-4E72-4E3D-B513-75604413AB87}"/>
              </a:ext>
            </a:extLst>
          </p:cNvPr>
          <p:cNvSpPr txBox="1"/>
          <p:nvPr/>
        </p:nvSpPr>
        <p:spPr>
          <a:xfrm>
            <a:off x="516851" y="4085240"/>
            <a:ext cx="2243798" cy="1292662"/>
          </a:xfrm>
          <a:prstGeom prst="rect">
            <a:avLst/>
          </a:prstGeom>
          <a:noFill/>
        </p:spPr>
        <p:txBody>
          <a:bodyPr wrap="square" lIns="0" tIns="0" rIns="0" bIns="0" rtlCol="0">
            <a:spAutoFit/>
          </a:bodyPr>
          <a:lstStyle/>
          <a:p>
            <a:r>
              <a:rPr lang="en-US" sz="1200" b="1" dirty="0">
                <a:latin typeface="Segoe UI Semilight" panose="020B0402040204020203" pitchFamily="34" charset="0"/>
                <a:cs typeface="Segoe UI Semilight" panose="020B0402040204020203" pitchFamily="34" charset="0"/>
              </a:rPr>
              <a:t>As you can see above:</a:t>
            </a:r>
          </a:p>
          <a:p>
            <a:r>
              <a:rPr lang="en-US" sz="1200" dirty="0">
                <a:latin typeface="Segoe UI Semilight" panose="020B0402040204020203" pitchFamily="34" charset="0"/>
                <a:cs typeface="Segoe UI Semilight" panose="020B0402040204020203" pitchFamily="34" charset="0"/>
              </a:rPr>
              <a:t>Popular Products – Icons List</a:t>
            </a:r>
          </a:p>
          <a:p>
            <a:r>
              <a:rPr lang="en-US" sz="1200" dirty="0">
                <a:latin typeface="Segoe UI Semilight" panose="020B0402040204020203" pitchFamily="34" charset="0"/>
                <a:cs typeface="Segoe UI Semilight" panose="020B0402040204020203" pitchFamily="34" charset="0"/>
              </a:rPr>
              <a:t>Microsoft Windows – Icon List</a:t>
            </a:r>
          </a:p>
          <a:p>
            <a:r>
              <a:rPr lang="en-US" sz="1200" dirty="0">
                <a:latin typeface="Segoe UI Semilight" panose="020B0402040204020203" pitchFamily="34" charset="0"/>
                <a:cs typeface="Segoe UI Semilight" panose="020B0402040204020203" pitchFamily="34" charset="0"/>
              </a:rPr>
              <a:t>Windows Twitter – URL</a:t>
            </a:r>
          </a:p>
          <a:p>
            <a:endParaRPr lang="en-US" sz="1200" b="1" dirty="0">
              <a:latin typeface="Segoe UI Semilight" panose="020B0402040204020203" pitchFamily="34" charset="0"/>
              <a:cs typeface="Segoe UI Semilight" panose="020B0402040204020203" pitchFamily="34" charset="0"/>
            </a:endParaRPr>
          </a:p>
          <a:p>
            <a:r>
              <a:rPr lang="en-US" sz="1200" b="1" dirty="0">
                <a:latin typeface="Segoe UI Semilight" panose="020B0402040204020203" pitchFamily="34" charset="0"/>
                <a:cs typeface="Segoe UI Semilight" panose="020B0402040204020203" pitchFamily="34" charset="0"/>
              </a:rPr>
              <a:t>This matches the titles, icons and workflow to the right. </a:t>
            </a:r>
            <a:endParaRPr lang="en-US" sz="1200" dirty="0">
              <a:latin typeface="Segoe UI Semilight" panose="020B0402040204020203" pitchFamily="34" charset="0"/>
              <a:cs typeface="Segoe UI Semilight" panose="020B0402040204020203" pitchFamily="34" charset="0"/>
            </a:endParaRPr>
          </a:p>
        </p:txBody>
      </p:sp>
      <p:sp>
        <p:nvSpPr>
          <p:cNvPr id="55" name="Isosceles Triangle 54">
            <a:extLst>
              <a:ext uri="{FF2B5EF4-FFF2-40B4-BE49-F238E27FC236}">
                <a16:creationId xmlns:a16="http://schemas.microsoft.com/office/drawing/2014/main" id="{6D5CB97C-0497-4ADA-A2D4-1EDA18243861}"/>
              </a:ext>
            </a:extLst>
          </p:cNvPr>
          <p:cNvSpPr/>
          <p:nvPr/>
        </p:nvSpPr>
        <p:spPr bwMode="auto">
          <a:xfrm>
            <a:off x="340668" y="1343148"/>
            <a:ext cx="2445577" cy="1188306"/>
          </a:xfrm>
          <a:prstGeom prst="triangle">
            <a:avLst>
              <a:gd name="adj" fmla="val 29626"/>
            </a:avLst>
          </a:prstGeom>
          <a:solidFill>
            <a:srgbClr val="45BD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pic>
        <p:nvPicPr>
          <p:cNvPr id="51" name="Picture 50">
            <a:extLst>
              <a:ext uri="{FF2B5EF4-FFF2-40B4-BE49-F238E27FC236}">
                <a16:creationId xmlns:a16="http://schemas.microsoft.com/office/drawing/2014/main" id="{C32E1032-54DF-48DD-9C51-7F5F267E8351}"/>
              </a:ext>
            </a:extLst>
          </p:cNvPr>
          <p:cNvPicPr>
            <a:picLocks noChangeAspect="1"/>
          </p:cNvPicPr>
          <p:nvPr/>
        </p:nvPicPr>
        <p:blipFill>
          <a:blip r:embed="rId8"/>
          <a:stretch>
            <a:fillRect/>
          </a:stretch>
        </p:blipFill>
        <p:spPr>
          <a:xfrm>
            <a:off x="700551" y="1332438"/>
            <a:ext cx="1066800" cy="5294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3072860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7F322E-40DB-4D3A-A9F5-B969E2F0CF73}"/>
              </a:ext>
            </a:extLst>
          </p:cNvPr>
          <p:cNvSpPr/>
          <p:nvPr/>
        </p:nvSpPr>
        <p:spPr bwMode="auto">
          <a:xfrm>
            <a:off x="461108" y="457200"/>
            <a:ext cx="11261969" cy="623512"/>
          </a:xfrm>
          <a:prstGeom prst="rect">
            <a:avLst/>
          </a:prstGeom>
          <a:solidFill>
            <a:srgbClr val="F731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C46F917A-8B04-4C39-9D49-CA7E8F93208D}"/>
              </a:ext>
            </a:extLst>
          </p:cNvPr>
          <p:cNvSpPr>
            <a:spLocks noGrp="1"/>
          </p:cNvSpPr>
          <p:nvPr>
            <p:ph type="title"/>
          </p:nvPr>
        </p:nvSpPr>
        <p:spPr>
          <a:xfrm>
            <a:off x="588263" y="457200"/>
            <a:ext cx="11018520" cy="553998"/>
          </a:xfrm>
        </p:spPr>
        <p:txBody>
          <a:bodyPr/>
          <a:lstStyle/>
          <a:p>
            <a:r>
              <a:rPr lang="en-US" dirty="0">
                <a:solidFill>
                  <a:schemeClr val="bg1"/>
                </a:solidFill>
              </a:rPr>
              <a:t>3. App Studio – Menus and Icons – Filter Bar</a:t>
            </a:r>
          </a:p>
        </p:txBody>
      </p:sp>
      <p:sp>
        <p:nvSpPr>
          <p:cNvPr id="25" name="TextBox 24">
            <a:extLst>
              <a:ext uri="{FF2B5EF4-FFF2-40B4-BE49-F238E27FC236}">
                <a16:creationId xmlns:a16="http://schemas.microsoft.com/office/drawing/2014/main" id="{993C3105-34E6-4E73-8FB1-FDAFFB9FF49F}"/>
              </a:ext>
            </a:extLst>
          </p:cNvPr>
          <p:cNvSpPr txBox="1"/>
          <p:nvPr/>
        </p:nvSpPr>
        <p:spPr>
          <a:xfrm>
            <a:off x="767053" y="1228110"/>
            <a:ext cx="10462922" cy="984885"/>
          </a:xfrm>
          <a:prstGeom prst="rect">
            <a:avLst/>
          </a:prstGeom>
          <a:noFill/>
        </p:spPr>
        <p:txBody>
          <a:bodyPr wrap="square" lIns="0" tIns="0" rIns="0" bIns="0" rtlCol="0">
            <a:spAutoFit/>
          </a:bodyPr>
          <a:lstStyle/>
          <a:p>
            <a:r>
              <a:rPr lang="en-US" sz="1600" b="1" dirty="0">
                <a:latin typeface="Segoe UI Semilight" panose="020B0402040204020203" pitchFamily="34" charset="0"/>
                <a:cs typeface="Segoe UI Semilight" panose="020B0402040204020203" pitchFamily="34" charset="0"/>
              </a:rPr>
              <a:t>The Filter Bar enables you to see an </a:t>
            </a:r>
            <a:r>
              <a:rPr lang="en-US" sz="1600" b="1" dirty="0">
                <a:solidFill>
                  <a:srgbClr val="F7315A"/>
                </a:solidFill>
                <a:latin typeface="Segoe UI Semilight" panose="020B0402040204020203" pitchFamily="34" charset="0"/>
                <a:cs typeface="Segoe UI Semilight" panose="020B0402040204020203" pitchFamily="34" charset="0"/>
              </a:rPr>
              <a:t>Icon list representation </a:t>
            </a:r>
            <a:r>
              <a:rPr lang="en-US" sz="1600" b="1" dirty="0">
                <a:latin typeface="Segoe UI Semilight" panose="020B0402040204020203" pitchFamily="34" charset="0"/>
                <a:cs typeface="Segoe UI Semilight" panose="020B0402040204020203" pitchFamily="34" charset="0"/>
              </a:rPr>
              <a:t>of what a partner might see as well as who is assigned what icon and in what view. For example, you may have a document for one partner and a similar </a:t>
            </a:r>
            <a:r>
              <a:rPr lang="en-US" sz="1600" b="1" i="1" dirty="0">
                <a:latin typeface="Segoe UI Semilight" panose="020B0402040204020203" pitchFamily="34" charset="0"/>
                <a:cs typeface="Segoe UI Semilight" panose="020B0402040204020203" pitchFamily="34" charset="0"/>
              </a:rPr>
              <a:t>but different </a:t>
            </a:r>
            <a:r>
              <a:rPr lang="en-US" sz="1600" b="1" dirty="0">
                <a:latin typeface="Segoe UI Semilight" panose="020B0402040204020203" pitchFamily="34" charset="0"/>
                <a:cs typeface="Segoe UI Semilight" panose="020B0402040204020203" pitchFamily="34" charset="0"/>
              </a:rPr>
              <a:t>document for another partner. You can load both documents and then </a:t>
            </a:r>
            <a:r>
              <a:rPr lang="en-US" sz="1600" b="1" u="sng" dirty="0">
                <a:latin typeface="Segoe UI Semilight" panose="020B0402040204020203" pitchFamily="34" charset="0"/>
                <a:cs typeface="Segoe UI Semilight" panose="020B0402040204020203" pitchFamily="34" charset="0"/>
              </a:rPr>
              <a:t>assign them separately </a:t>
            </a:r>
            <a:r>
              <a:rPr lang="en-US" sz="1600" b="1" dirty="0">
                <a:latin typeface="Segoe UI Semilight" panose="020B0402040204020203" pitchFamily="34" charset="0"/>
                <a:cs typeface="Segoe UI Semilight" panose="020B0402040204020203" pitchFamily="34" charset="0"/>
              </a:rPr>
              <a:t>in the studio. Then </a:t>
            </a:r>
            <a:r>
              <a:rPr lang="en-US" sz="1600" b="1" u="sng" dirty="0">
                <a:latin typeface="Segoe UI Semilight" panose="020B0402040204020203" pitchFamily="34" charset="0"/>
                <a:cs typeface="Segoe UI Semilight" panose="020B0402040204020203" pitchFamily="34" charset="0"/>
              </a:rPr>
              <a:t>use the drop down menus below to get a better view/visual of what is being provided</a:t>
            </a:r>
            <a:r>
              <a:rPr lang="en-US" sz="1600" b="1" dirty="0">
                <a:latin typeface="Segoe UI Semilight" panose="020B0402040204020203" pitchFamily="34" charset="0"/>
                <a:cs typeface="Segoe UI Semilight" panose="020B0402040204020203" pitchFamily="34" charset="0"/>
              </a:rPr>
              <a:t>. </a:t>
            </a:r>
            <a:endParaRPr lang="en-US" sz="16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p:txBody>
      </p:sp>
      <p:sp>
        <p:nvSpPr>
          <p:cNvPr id="12" name="TextBox 11">
            <a:extLst>
              <a:ext uri="{FF2B5EF4-FFF2-40B4-BE49-F238E27FC236}">
                <a16:creationId xmlns:a16="http://schemas.microsoft.com/office/drawing/2014/main" id="{19EBF4B1-80F0-48B5-AE32-819E8AA5679E}"/>
              </a:ext>
            </a:extLst>
          </p:cNvPr>
          <p:cNvSpPr txBox="1"/>
          <p:nvPr/>
        </p:nvSpPr>
        <p:spPr>
          <a:xfrm>
            <a:off x="1750645" y="6463323"/>
            <a:ext cx="10029190" cy="153888"/>
          </a:xfrm>
          <a:prstGeom prst="rect">
            <a:avLst/>
          </a:prstGeom>
          <a:noFill/>
        </p:spPr>
        <p:txBody>
          <a:bodyPr wrap="square" lIns="0" tIns="0" rIns="0" bIns="0" rtlCol="0">
            <a:spAutoFit/>
          </a:bodyPr>
          <a:lstStyle/>
          <a:p>
            <a:pPr algn="r"/>
            <a:r>
              <a:rPr lang="en-US" sz="10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Copyright © 2001, 2021 Westlake Software, Inc.  Portions Copyright Microsoft Corp.  All Right Reserved. Confidential Information.   </a:t>
            </a:r>
          </a:p>
        </p:txBody>
      </p:sp>
      <p:sp>
        <p:nvSpPr>
          <p:cNvPr id="23" name="TextBox 22">
            <a:extLst>
              <a:ext uri="{FF2B5EF4-FFF2-40B4-BE49-F238E27FC236}">
                <a16:creationId xmlns:a16="http://schemas.microsoft.com/office/drawing/2014/main" id="{F02E4DEE-373E-4DEE-8817-9C9A0013FF3B}"/>
              </a:ext>
            </a:extLst>
          </p:cNvPr>
          <p:cNvSpPr txBox="1"/>
          <p:nvPr/>
        </p:nvSpPr>
        <p:spPr>
          <a:xfrm>
            <a:off x="8321368" y="3984596"/>
            <a:ext cx="2033683" cy="861774"/>
          </a:xfrm>
          <a:prstGeom prst="rect">
            <a:avLst/>
          </a:prstGeom>
          <a:noFill/>
        </p:spPr>
        <p:txBody>
          <a:bodyPr wrap="square" lIns="0" tIns="0" rIns="0" bIns="0" rtlCol="0">
            <a:spAutoFit/>
          </a:bodyPr>
          <a:lstStyle/>
          <a:p>
            <a:r>
              <a:rPr lang="en-US" sz="1400" b="1" dirty="0">
                <a:solidFill>
                  <a:srgbClr val="F7315A"/>
                </a:solidFill>
                <a:latin typeface="Segoe UI Semilight" panose="020B0402040204020203" pitchFamily="34" charset="0"/>
                <a:cs typeface="Segoe UI Semilight" panose="020B0402040204020203" pitchFamily="34" charset="0"/>
              </a:rPr>
              <a:t>Translate</a:t>
            </a:r>
          </a:p>
          <a:p>
            <a:r>
              <a:rPr lang="en-US" sz="1400" dirty="0">
                <a:latin typeface="Segoe UI Semilight" panose="020B0402040204020203" pitchFamily="34" charset="0"/>
                <a:cs typeface="Segoe UI Semilight" panose="020B0402040204020203" pitchFamily="34" charset="0"/>
              </a:rPr>
              <a:t>Open a table by any language and translate the text under each icon.</a:t>
            </a:r>
            <a:endPar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p:txBody>
      </p:sp>
      <p:sp>
        <p:nvSpPr>
          <p:cNvPr id="26" name="TextBox 25">
            <a:extLst>
              <a:ext uri="{FF2B5EF4-FFF2-40B4-BE49-F238E27FC236}">
                <a16:creationId xmlns:a16="http://schemas.microsoft.com/office/drawing/2014/main" id="{9C54DC56-3F34-457B-9C65-EE45E044A828}"/>
              </a:ext>
            </a:extLst>
          </p:cNvPr>
          <p:cNvSpPr txBox="1"/>
          <p:nvPr/>
        </p:nvSpPr>
        <p:spPr>
          <a:xfrm>
            <a:off x="1526214" y="3930782"/>
            <a:ext cx="1491306" cy="2431435"/>
          </a:xfrm>
          <a:prstGeom prst="rect">
            <a:avLst/>
          </a:prstGeom>
          <a:noFill/>
        </p:spPr>
        <p:txBody>
          <a:bodyPr wrap="square" lIns="0" tIns="0" rIns="0" bIns="0" rtlCol="0">
            <a:spAutoFit/>
          </a:bodyPr>
          <a:lstStyle/>
          <a:p>
            <a:r>
              <a:rPr lang="en-US" sz="1400" b="1" dirty="0">
                <a:solidFill>
                  <a:srgbClr val="F7315A"/>
                </a:solidFill>
                <a:latin typeface="Segoe UI Semilight" panose="020B0402040204020203" pitchFamily="34" charset="0"/>
                <a:cs typeface="Segoe UI Semilight" panose="020B0402040204020203" pitchFamily="34" charset="0"/>
              </a:rPr>
              <a:t>Filter By Program*:</a:t>
            </a:r>
          </a:p>
          <a:p>
            <a:r>
              <a:rPr lang="en-US" sz="1400" dirty="0">
                <a:latin typeface="Segoe UI Semilight" panose="020B0402040204020203" pitchFamily="34" charset="0"/>
                <a:cs typeface="Segoe UI Semilight" panose="020B0402040204020203" pitchFamily="34" charset="0"/>
              </a:rPr>
              <a:t>Drop down to see what is assigned to the REP program view or the Champions View. </a:t>
            </a:r>
          </a:p>
          <a:p>
            <a:endParaRPr lang="en-US" sz="1400" dirty="0">
              <a:latin typeface="Segoe UI Semilight" panose="020B0402040204020203" pitchFamily="34" charset="0"/>
              <a:cs typeface="Segoe UI Semilight" panose="020B0402040204020203" pitchFamily="34" charset="0"/>
            </a:endParaRPr>
          </a:p>
          <a:p>
            <a:r>
              <a:rPr lang="en-US" sz="1200" dirty="0">
                <a:latin typeface="Segoe UI Semilight" panose="020B0402040204020203" pitchFamily="34" charset="0"/>
                <a:cs typeface="Segoe UI Semilight" panose="020B0402040204020203" pitchFamily="34" charset="0"/>
              </a:rPr>
              <a:t>*Available for markets / countries with both REP and Champions. Others will not see this.</a:t>
            </a:r>
          </a:p>
        </p:txBody>
      </p:sp>
      <p:cxnSp>
        <p:nvCxnSpPr>
          <p:cNvPr id="28" name="Straight Connector 27">
            <a:extLst>
              <a:ext uri="{FF2B5EF4-FFF2-40B4-BE49-F238E27FC236}">
                <a16:creationId xmlns:a16="http://schemas.microsoft.com/office/drawing/2014/main" id="{1A5304D6-C010-406D-9E8F-998856D958DE}"/>
              </a:ext>
            </a:extLst>
          </p:cNvPr>
          <p:cNvCxnSpPr>
            <a:cxnSpLocks/>
          </p:cNvCxnSpPr>
          <p:nvPr/>
        </p:nvCxnSpPr>
        <p:spPr>
          <a:xfrm>
            <a:off x="317762" y="2314940"/>
            <a:ext cx="11289021" cy="0"/>
          </a:xfrm>
          <a:prstGeom prst="line">
            <a:avLst/>
          </a:prstGeom>
          <a:ln>
            <a:solidFill>
              <a:srgbClr val="F7315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9A347AE-7BD3-4564-AF1A-A2F5F895597C}"/>
              </a:ext>
            </a:extLst>
          </p:cNvPr>
          <p:cNvSpPr txBox="1"/>
          <p:nvPr/>
        </p:nvSpPr>
        <p:spPr>
          <a:xfrm>
            <a:off x="3144257" y="3938361"/>
            <a:ext cx="1683458" cy="861774"/>
          </a:xfrm>
          <a:prstGeom prst="rect">
            <a:avLst/>
          </a:prstGeom>
          <a:noFill/>
        </p:spPr>
        <p:txBody>
          <a:bodyPr wrap="square" lIns="0" tIns="0" rIns="0" bIns="0" rtlCol="0">
            <a:spAutoFit/>
          </a:bodyPr>
          <a:lstStyle/>
          <a:p>
            <a:r>
              <a:rPr lang="en-US" sz="1400" b="1" dirty="0">
                <a:solidFill>
                  <a:srgbClr val="F7315A"/>
                </a:solidFill>
                <a:latin typeface="Segoe UI Semilight" panose="020B0402040204020203" pitchFamily="34" charset="0"/>
                <a:cs typeface="Segoe UI Semilight" panose="020B0402040204020203" pitchFamily="34" charset="0"/>
              </a:rPr>
              <a:t>Filter by Partner</a:t>
            </a:r>
          </a:p>
          <a:p>
            <a:r>
              <a:rPr lang="en-US" sz="1400" dirty="0">
                <a:latin typeface="Segoe UI Semilight" panose="020B0402040204020203" pitchFamily="34" charset="0"/>
                <a:cs typeface="Segoe UI Semilight" panose="020B0402040204020203" pitchFamily="34" charset="0"/>
              </a:rPr>
              <a:t>Drop down to see what is assigned by partner.</a:t>
            </a:r>
            <a:endPar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p:txBody>
      </p:sp>
      <p:pic>
        <p:nvPicPr>
          <p:cNvPr id="10" name="Picture 9">
            <a:extLst>
              <a:ext uri="{FF2B5EF4-FFF2-40B4-BE49-F238E27FC236}">
                <a16:creationId xmlns:a16="http://schemas.microsoft.com/office/drawing/2014/main" id="{0E5DC26E-97AB-4208-BCF0-42BE46952386}"/>
              </a:ext>
            </a:extLst>
          </p:cNvPr>
          <p:cNvPicPr>
            <a:picLocks noChangeAspect="1"/>
          </p:cNvPicPr>
          <p:nvPr/>
        </p:nvPicPr>
        <p:blipFill>
          <a:blip r:embed="rId2"/>
          <a:stretch>
            <a:fillRect/>
          </a:stretch>
        </p:blipFill>
        <p:spPr>
          <a:xfrm>
            <a:off x="1453997" y="2347777"/>
            <a:ext cx="9276190" cy="714286"/>
          </a:xfrm>
          <a:prstGeom prst="rect">
            <a:avLst/>
          </a:prstGeom>
        </p:spPr>
      </p:pic>
      <p:pic>
        <p:nvPicPr>
          <p:cNvPr id="13" name="Picture 12">
            <a:extLst>
              <a:ext uri="{FF2B5EF4-FFF2-40B4-BE49-F238E27FC236}">
                <a16:creationId xmlns:a16="http://schemas.microsoft.com/office/drawing/2014/main" id="{99640BF4-885A-4D29-84E0-4F98A1E94153}"/>
              </a:ext>
            </a:extLst>
          </p:cNvPr>
          <p:cNvPicPr>
            <a:picLocks noChangeAspect="1"/>
          </p:cNvPicPr>
          <p:nvPr/>
        </p:nvPicPr>
        <p:blipFill>
          <a:blip r:embed="rId3"/>
          <a:stretch>
            <a:fillRect/>
          </a:stretch>
        </p:blipFill>
        <p:spPr>
          <a:xfrm>
            <a:off x="1453997" y="3114972"/>
            <a:ext cx="9285714" cy="685714"/>
          </a:xfrm>
          <a:prstGeom prst="rect">
            <a:avLst/>
          </a:prstGeom>
        </p:spPr>
      </p:pic>
      <p:sp>
        <p:nvSpPr>
          <p:cNvPr id="38" name="TextBox 37">
            <a:extLst>
              <a:ext uri="{FF2B5EF4-FFF2-40B4-BE49-F238E27FC236}">
                <a16:creationId xmlns:a16="http://schemas.microsoft.com/office/drawing/2014/main" id="{EA525FB5-8431-4D65-B501-454125FBAEA0}"/>
              </a:ext>
            </a:extLst>
          </p:cNvPr>
          <p:cNvSpPr txBox="1"/>
          <p:nvPr/>
        </p:nvSpPr>
        <p:spPr>
          <a:xfrm>
            <a:off x="4827715" y="3984596"/>
            <a:ext cx="1683458" cy="861774"/>
          </a:xfrm>
          <a:prstGeom prst="rect">
            <a:avLst/>
          </a:prstGeom>
          <a:noFill/>
        </p:spPr>
        <p:txBody>
          <a:bodyPr wrap="square" lIns="0" tIns="0" rIns="0" bIns="0" rtlCol="0">
            <a:spAutoFit/>
          </a:bodyPr>
          <a:lstStyle/>
          <a:p>
            <a:r>
              <a:rPr lang="en-US" sz="1400" b="1" dirty="0">
                <a:solidFill>
                  <a:srgbClr val="F7315A"/>
                </a:solidFill>
                <a:latin typeface="Segoe UI Semilight" panose="020B0402040204020203" pitchFamily="34" charset="0"/>
                <a:cs typeface="Segoe UI Semilight" panose="020B0402040204020203" pitchFamily="34" charset="0"/>
              </a:rPr>
              <a:t>Filter by Title</a:t>
            </a:r>
          </a:p>
          <a:p>
            <a:r>
              <a:rPr lang="en-US" sz="1400" dirty="0">
                <a:latin typeface="Segoe UI Semilight" panose="020B0402040204020203" pitchFamily="34" charset="0"/>
                <a:cs typeface="Segoe UI Semilight" panose="020B0402040204020203" pitchFamily="34" charset="0"/>
              </a:rPr>
              <a:t>See what icons have been assigned by title.</a:t>
            </a:r>
            <a:endPar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p:txBody>
      </p:sp>
      <p:sp>
        <p:nvSpPr>
          <p:cNvPr id="39" name="TextBox 38">
            <a:extLst>
              <a:ext uri="{FF2B5EF4-FFF2-40B4-BE49-F238E27FC236}">
                <a16:creationId xmlns:a16="http://schemas.microsoft.com/office/drawing/2014/main" id="{078460E4-27D4-41EA-9197-3C6DB33E67A1}"/>
              </a:ext>
            </a:extLst>
          </p:cNvPr>
          <p:cNvSpPr txBox="1"/>
          <p:nvPr/>
        </p:nvSpPr>
        <p:spPr>
          <a:xfrm>
            <a:off x="6541256" y="3991800"/>
            <a:ext cx="1683458" cy="1815882"/>
          </a:xfrm>
          <a:prstGeom prst="rect">
            <a:avLst/>
          </a:prstGeom>
          <a:noFill/>
        </p:spPr>
        <p:txBody>
          <a:bodyPr wrap="square" lIns="0" tIns="0" rIns="0" bIns="0" rtlCol="0">
            <a:spAutoFit/>
          </a:bodyPr>
          <a:lstStyle/>
          <a:p>
            <a:r>
              <a:rPr lang="en-US" sz="1400" b="1" dirty="0">
                <a:solidFill>
                  <a:srgbClr val="F7315A"/>
                </a:solidFill>
                <a:latin typeface="Segoe UI Semilight" panose="020B0402040204020203" pitchFamily="34" charset="0"/>
                <a:cs typeface="Segoe UI Semilight" panose="020B0402040204020203" pitchFamily="34" charset="0"/>
              </a:rPr>
              <a:t>Filter by User</a:t>
            </a:r>
          </a:p>
          <a:p>
            <a:r>
              <a:rPr lang="en-US" sz="1400" dirty="0">
                <a:latin typeface="Segoe UI Semilight" panose="020B0402040204020203" pitchFamily="34" charset="0"/>
                <a:cs typeface="Segoe UI Semilight" panose="020B0402040204020203" pitchFamily="34" charset="0"/>
              </a:rPr>
              <a:t>See what icons have been assigned to users.</a:t>
            </a:r>
          </a:p>
          <a:p>
            <a:endParaRPr lang="en-US" sz="1400" dirty="0">
              <a:latin typeface="Segoe UI Semilight" panose="020B0402040204020203" pitchFamily="34" charset="0"/>
              <a:cs typeface="Segoe UI Semilight" panose="020B0402040204020203" pitchFamily="34" charset="0"/>
            </a:endParaRPr>
          </a:p>
          <a:p>
            <a:r>
              <a:rPr lang="en-US" sz="1200" dirty="0">
                <a:latin typeface="Segoe UI Semilight" panose="020B0402040204020203" pitchFamily="34" charset="0"/>
                <a:cs typeface="Segoe UI Semilight" panose="020B0402040204020203" pitchFamily="34" charset="0"/>
              </a:rPr>
              <a:t>You could assign a single icon (document, form, phone number) to a single user.  </a:t>
            </a:r>
            <a:endParaRPr lang="en-US" sz="12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p:txBody>
      </p:sp>
      <p:sp>
        <p:nvSpPr>
          <p:cNvPr id="16" name="TextBox 15">
            <a:extLst>
              <a:ext uri="{FF2B5EF4-FFF2-40B4-BE49-F238E27FC236}">
                <a16:creationId xmlns:a16="http://schemas.microsoft.com/office/drawing/2014/main" id="{84FDFCB8-C293-42C1-BAC8-576BF2596210}"/>
              </a:ext>
            </a:extLst>
          </p:cNvPr>
          <p:cNvSpPr txBox="1"/>
          <p:nvPr/>
        </p:nvSpPr>
        <p:spPr>
          <a:xfrm>
            <a:off x="3355977" y="5331681"/>
            <a:ext cx="2846822" cy="646331"/>
          </a:xfrm>
          <a:prstGeom prst="rect">
            <a:avLst/>
          </a:prstGeom>
          <a:noFill/>
        </p:spPr>
        <p:txBody>
          <a:bodyPr wrap="square" lIns="0" tIns="0" rIns="0" bIns="0" rtlCol="0">
            <a:spAutoFit/>
          </a:bodyPr>
          <a:lstStyle/>
          <a:p>
            <a:pPr algn="l"/>
            <a:r>
              <a:rPr lang="en-US" sz="1400" b="1" dirty="0">
                <a:solidFill>
                  <a:srgbClr val="F7315A"/>
                </a:solidFill>
                <a:latin typeface="Segoe UI Semilight" panose="020B0402040204020203" pitchFamily="34" charset="0"/>
                <a:cs typeface="Segoe UI Semilight" panose="020B0402040204020203" pitchFamily="34" charset="0"/>
              </a:rPr>
              <a:t>Note: These controls offer different views in the Emulator and the items assigned. No edits are made. </a:t>
            </a:r>
          </a:p>
        </p:txBody>
      </p:sp>
    </p:spTree>
    <p:extLst>
      <p:ext uri="{BB962C8B-B14F-4D97-AF65-F5344CB8AC3E}">
        <p14:creationId xmlns:p14="http://schemas.microsoft.com/office/powerpoint/2010/main" val="164924862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7F322E-40DB-4D3A-A9F5-B969E2F0CF73}"/>
              </a:ext>
            </a:extLst>
          </p:cNvPr>
          <p:cNvSpPr/>
          <p:nvPr/>
        </p:nvSpPr>
        <p:spPr bwMode="auto">
          <a:xfrm>
            <a:off x="461108" y="457200"/>
            <a:ext cx="11261969" cy="623512"/>
          </a:xfrm>
          <a:prstGeom prst="rect">
            <a:avLst/>
          </a:prstGeom>
          <a:solidFill>
            <a:srgbClr val="F731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C46F917A-8B04-4C39-9D49-CA7E8F93208D}"/>
              </a:ext>
            </a:extLst>
          </p:cNvPr>
          <p:cNvSpPr>
            <a:spLocks noGrp="1"/>
          </p:cNvSpPr>
          <p:nvPr>
            <p:ph type="title"/>
          </p:nvPr>
        </p:nvSpPr>
        <p:spPr>
          <a:xfrm>
            <a:off x="588263" y="457200"/>
            <a:ext cx="11018520" cy="553998"/>
          </a:xfrm>
        </p:spPr>
        <p:txBody>
          <a:bodyPr/>
          <a:lstStyle/>
          <a:p>
            <a:r>
              <a:rPr lang="en-US" dirty="0">
                <a:solidFill>
                  <a:schemeClr val="bg1"/>
                </a:solidFill>
              </a:rPr>
              <a:t>3. App Studio – Menus and Icons – Emulator</a:t>
            </a:r>
          </a:p>
        </p:txBody>
      </p:sp>
      <p:sp>
        <p:nvSpPr>
          <p:cNvPr id="25" name="TextBox 24">
            <a:extLst>
              <a:ext uri="{FF2B5EF4-FFF2-40B4-BE49-F238E27FC236}">
                <a16:creationId xmlns:a16="http://schemas.microsoft.com/office/drawing/2014/main" id="{993C3105-34E6-4E73-8FB1-FDAFFB9FF49F}"/>
              </a:ext>
            </a:extLst>
          </p:cNvPr>
          <p:cNvSpPr txBox="1"/>
          <p:nvPr/>
        </p:nvSpPr>
        <p:spPr>
          <a:xfrm>
            <a:off x="767053" y="1228110"/>
            <a:ext cx="10462922" cy="984885"/>
          </a:xfrm>
          <a:prstGeom prst="rect">
            <a:avLst/>
          </a:prstGeom>
          <a:noFill/>
        </p:spPr>
        <p:txBody>
          <a:bodyPr wrap="square" lIns="0" tIns="0" rIns="0" bIns="0" rtlCol="0">
            <a:spAutoFit/>
          </a:bodyPr>
          <a:lstStyle/>
          <a:p>
            <a:r>
              <a:rPr lang="en-US" sz="1600" b="1" dirty="0">
                <a:latin typeface="Segoe UI Semilight" panose="020B0402040204020203" pitchFamily="34" charset="0"/>
                <a:cs typeface="Segoe UI Semilight" panose="020B0402040204020203" pitchFamily="34" charset="0"/>
              </a:rPr>
              <a:t>The Emulator enables you to see a </a:t>
            </a:r>
            <a:r>
              <a:rPr lang="en-US" sz="1600" b="1" dirty="0">
                <a:solidFill>
                  <a:srgbClr val="F7315A"/>
                </a:solidFill>
                <a:latin typeface="Segoe UI Semilight" panose="020B0402040204020203" pitchFamily="34" charset="0"/>
                <a:cs typeface="Segoe UI Semilight" panose="020B0402040204020203" pitchFamily="34" charset="0"/>
              </a:rPr>
              <a:t>visual representation </a:t>
            </a:r>
            <a:r>
              <a:rPr lang="en-US" sz="1600" b="1" dirty="0">
                <a:latin typeface="Segoe UI Semilight" panose="020B0402040204020203" pitchFamily="34" charset="0"/>
                <a:cs typeface="Segoe UI Semilight" panose="020B0402040204020203" pitchFamily="34" charset="0"/>
              </a:rPr>
              <a:t>of what a partner might see as well as who is assigned what icon and in what view. For example, you may have a document for one partner and a similar </a:t>
            </a:r>
            <a:r>
              <a:rPr lang="en-US" sz="1600" b="1" i="1" dirty="0">
                <a:latin typeface="Segoe UI Semilight" panose="020B0402040204020203" pitchFamily="34" charset="0"/>
                <a:cs typeface="Segoe UI Semilight" panose="020B0402040204020203" pitchFamily="34" charset="0"/>
              </a:rPr>
              <a:t>but different </a:t>
            </a:r>
            <a:r>
              <a:rPr lang="en-US" sz="1600" b="1" dirty="0">
                <a:latin typeface="Segoe UI Semilight" panose="020B0402040204020203" pitchFamily="34" charset="0"/>
                <a:cs typeface="Segoe UI Semilight" panose="020B0402040204020203" pitchFamily="34" charset="0"/>
              </a:rPr>
              <a:t>document for another partner. You can load both documents and then </a:t>
            </a:r>
            <a:r>
              <a:rPr lang="en-US" sz="1600" b="1" u="sng" dirty="0">
                <a:latin typeface="Segoe UI Semilight" panose="020B0402040204020203" pitchFamily="34" charset="0"/>
                <a:cs typeface="Segoe UI Semilight" panose="020B0402040204020203" pitchFamily="34" charset="0"/>
              </a:rPr>
              <a:t>assign them separately </a:t>
            </a:r>
            <a:r>
              <a:rPr lang="en-US" sz="1600" b="1" dirty="0">
                <a:latin typeface="Segoe UI Semilight" panose="020B0402040204020203" pitchFamily="34" charset="0"/>
                <a:cs typeface="Segoe UI Semilight" panose="020B0402040204020203" pitchFamily="34" charset="0"/>
              </a:rPr>
              <a:t>in the studio. Then </a:t>
            </a:r>
            <a:r>
              <a:rPr lang="en-US" sz="1600" b="1" u="sng" dirty="0">
                <a:latin typeface="Segoe UI Semilight" panose="020B0402040204020203" pitchFamily="34" charset="0"/>
                <a:cs typeface="Segoe UI Semilight" panose="020B0402040204020203" pitchFamily="34" charset="0"/>
              </a:rPr>
              <a:t>use the drop down menus below to get a better view/visual of what is being provided</a:t>
            </a:r>
            <a:r>
              <a:rPr lang="en-US" sz="1600" b="1" dirty="0">
                <a:latin typeface="Segoe UI Semilight" panose="020B0402040204020203" pitchFamily="34" charset="0"/>
                <a:cs typeface="Segoe UI Semilight" panose="020B0402040204020203" pitchFamily="34" charset="0"/>
              </a:rPr>
              <a:t>. </a:t>
            </a:r>
            <a:endParaRPr lang="en-US" sz="16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p:txBody>
      </p:sp>
      <p:sp>
        <p:nvSpPr>
          <p:cNvPr id="12" name="TextBox 11">
            <a:extLst>
              <a:ext uri="{FF2B5EF4-FFF2-40B4-BE49-F238E27FC236}">
                <a16:creationId xmlns:a16="http://schemas.microsoft.com/office/drawing/2014/main" id="{19EBF4B1-80F0-48B5-AE32-819E8AA5679E}"/>
              </a:ext>
            </a:extLst>
          </p:cNvPr>
          <p:cNvSpPr txBox="1"/>
          <p:nvPr/>
        </p:nvSpPr>
        <p:spPr>
          <a:xfrm>
            <a:off x="1750645" y="6463323"/>
            <a:ext cx="10029190" cy="153888"/>
          </a:xfrm>
          <a:prstGeom prst="rect">
            <a:avLst/>
          </a:prstGeom>
          <a:noFill/>
        </p:spPr>
        <p:txBody>
          <a:bodyPr wrap="square" lIns="0" tIns="0" rIns="0" bIns="0" rtlCol="0">
            <a:spAutoFit/>
          </a:bodyPr>
          <a:lstStyle/>
          <a:p>
            <a:pPr algn="r"/>
            <a:r>
              <a:rPr lang="en-US" sz="10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Copyright © 2001, 2021 Westlake Software, Inc.  Portions Copyright Microsoft Corp.  All Right Reserved. Confidential Information.   </a:t>
            </a:r>
          </a:p>
        </p:txBody>
      </p:sp>
      <p:sp>
        <p:nvSpPr>
          <p:cNvPr id="26" name="TextBox 25">
            <a:extLst>
              <a:ext uri="{FF2B5EF4-FFF2-40B4-BE49-F238E27FC236}">
                <a16:creationId xmlns:a16="http://schemas.microsoft.com/office/drawing/2014/main" id="{9C54DC56-3F34-457B-9C65-EE45E044A828}"/>
              </a:ext>
            </a:extLst>
          </p:cNvPr>
          <p:cNvSpPr txBox="1"/>
          <p:nvPr/>
        </p:nvSpPr>
        <p:spPr>
          <a:xfrm>
            <a:off x="1310640" y="2804830"/>
            <a:ext cx="2342093" cy="3016210"/>
          </a:xfrm>
          <a:prstGeom prst="rect">
            <a:avLst/>
          </a:prstGeom>
          <a:noFill/>
        </p:spPr>
        <p:txBody>
          <a:bodyPr wrap="square" lIns="0" tIns="0" rIns="0" bIns="0" rtlCol="0">
            <a:spAutoFit/>
          </a:bodyPr>
          <a:lstStyle/>
          <a:p>
            <a:pPr algn="r"/>
            <a:r>
              <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As you select the Filters* on the previous page, the Titles shown will change along with the Emulator. </a:t>
            </a:r>
          </a:p>
          <a:p>
            <a:pPr algn="r"/>
            <a:endPar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a:p>
            <a:pPr algn="r"/>
            <a:r>
              <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The Emulator helps you visualize the general look/feel the Reps will see on their device.</a:t>
            </a:r>
          </a:p>
          <a:p>
            <a:pPr algn="r"/>
            <a:endPar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a:p>
            <a:pPr algn="r"/>
            <a:r>
              <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The Emulator is for display; there is no interaction.  </a:t>
            </a:r>
          </a:p>
          <a:p>
            <a:endPar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a:p>
            <a:endPar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p:txBody>
      </p:sp>
      <p:cxnSp>
        <p:nvCxnSpPr>
          <p:cNvPr id="28" name="Straight Connector 27">
            <a:extLst>
              <a:ext uri="{FF2B5EF4-FFF2-40B4-BE49-F238E27FC236}">
                <a16:creationId xmlns:a16="http://schemas.microsoft.com/office/drawing/2014/main" id="{1A5304D6-C010-406D-9E8F-998856D958DE}"/>
              </a:ext>
            </a:extLst>
          </p:cNvPr>
          <p:cNvCxnSpPr>
            <a:cxnSpLocks/>
          </p:cNvCxnSpPr>
          <p:nvPr/>
        </p:nvCxnSpPr>
        <p:spPr>
          <a:xfrm>
            <a:off x="317762" y="2314940"/>
            <a:ext cx="11289021" cy="0"/>
          </a:xfrm>
          <a:prstGeom prst="line">
            <a:avLst/>
          </a:prstGeom>
          <a:ln>
            <a:solidFill>
              <a:srgbClr val="F7315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DB0D31F6-5D17-4D2A-91EC-94A94D5C4EBA}"/>
              </a:ext>
            </a:extLst>
          </p:cNvPr>
          <p:cNvGrpSpPr/>
          <p:nvPr/>
        </p:nvGrpSpPr>
        <p:grpSpPr>
          <a:xfrm>
            <a:off x="4585790" y="2398638"/>
            <a:ext cx="6158410" cy="3995171"/>
            <a:chOff x="4585790" y="2398638"/>
            <a:chExt cx="6158410" cy="3995171"/>
          </a:xfrm>
        </p:grpSpPr>
        <p:pic>
          <p:nvPicPr>
            <p:cNvPr id="6" name="Picture 5">
              <a:extLst>
                <a:ext uri="{FF2B5EF4-FFF2-40B4-BE49-F238E27FC236}">
                  <a16:creationId xmlns:a16="http://schemas.microsoft.com/office/drawing/2014/main" id="{EE09F9AE-7A3C-4034-93E8-FB4389D87B46}"/>
                </a:ext>
              </a:extLst>
            </p:cNvPr>
            <p:cNvPicPr>
              <a:picLocks noChangeAspect="1"/>
            </p:cNvPicPr>
            <p:nvPr/>
          </p:nvPicPr>
          <p:blipFill>
            <a:blip r:embed="rId2"/>
            <a:stretch>
              <a:fillRect/>
            </a:stretch>
          </p:blipFill>
          <p:spPr>
            <a:xfrm>
              <a:off x="4585790" y="2398638"/>
              <a:ext cx="6158410" cy="3995171"/>
            </a:xfrm>
            <a:prstGeom prst="rect">
              <a:avLst/>
            </a:prstGeom>
            <a:ln>
              <a:solidFill>
                <a:schemeClr val="bg1">
                  <a:lumMod val="75000"/>
                </a:schemeClr>
              </a:solidFill>
            </a:ln>
          </p:spPr>
        </p:pic>
        <p:sp>
          <p:nvSpPr>
            <p:cNvPr id="7" name="Rectangle 6">
              <a:extLst>
                <a:ext uri="{FF2B5EF4-FFF2-40B4-BE49-F238E27FC236}">
                  <a16:creationId xmlns:a16="http://schemas.microsoft.com/office/drawing/2014/main" id="{5E3D8F6B-4ABD-4C32-B25B-E8757834855F}"/>
                </a:ext>
              </a:extLst>
            </p:cNvPr>
            <p:cNvSpPr/>
            <p:nvPr/>
          </p:nvSpPr>
          <p:spPr bwMode="auto">
            <a:xfrm>
              <a:off x="5927884" y="2956845"/>
              <a:ext cx="3437096" cy="243176"/>
            </a:xfrm>
            <a:prstGeom prst="rect">
              <a:avLst/>
            </a:prstGeom>
            <a:noFill/>
            <a:ln w="28575">
              <a:solidFill>
                <a:srgbClr val="00B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1C5051A2-21EA-4076-BE54-B72FAAB4D3D5}"/>
                </a:ext>
              </a:extLst>
            </p:cNvPr>
            <p:cNvSpPr/>
            <p:nvPr/>
          </p:nvSpPr>
          <p:spPr bwMode="auto">
            <a:xfrm>
              <a:off x="4648200" y="4853940"/>
              <a:ext cx="1279684" cy="1104900"/>
            </a:xfrm>
            <a:prstGeom prst="rect">
              <a:avLst/>
            </a:prstGeom>
            <a:noFill/>
            <a:ln w="28575">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B30F703B-4D4D-4E44-99E4-C9CAFB440292}"/>
                </a:ext>
              </a:extLst>
            </p:cNvPr>
            <p:cNvSpPr/>
            <p:nvPr/>
          </p:nvSpPr>
          <p:spPr bwMode="auto">
            <a:xfrm>
              <a:off x="7056358" y="4312935"/>
              <a:ext cx="3626882" cy="1104900"/>
            </a:xfrm>
            <a:prstGeom prst="rect">
              <a:avLst/>
            </a:prstGeom>
            <a:noFill/>
            <a:ln w="28575">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14" name="Straight Connector 13">
              <a:extLst>
                <a:ext uri="{FF2B5EF4-FFF2-40B4-BE49-F238E27FC236}">
                  <a16:creationId xmlns:a16="http://schemas.microsoft.com/office/drawing/2014/main" id="{48D4D195-8376-4E56-A32E-A187BEE280B4}"/>
                </a:ext>
              </a:extLst>
            </p:cNvPr>
            <p:cNvCxnSpPr>
              <a:stCxn id="8" idx="3"/>
              <a:endCxn id="13" idx="1"/>
            </p:cNvCxnSpPr>
            <p:nvPr/>
          </p:nvCxnSpPr>
          <p:spPr>
            <a:xfrm flipV="1">
              <a:off x="5927884" y="4865385"/>
              <a:ext cx="1128474" cy="541005"/>
            </a:xfrm>
            <a:prstGeom prst="line">
              <a:avLst/>
            </a:prstGeom>
            <a:ln w="19050">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67FAEEE6-3A7D-48BA-9C2F-650E9F4D0929}"/>
              </a:ext>
            </a:extLst>
          </p:cNvPr>
          <p:cNvSpPr txBox="1"/>
          <p:nvPr/>
        </p:nvSpPr>
        <p:spPr>
          <a:xfrm>
            <a:off x="923311" y="5756931"/>
            <a:ext cx="2342093" cy="553998"/>
          </a:xfrm>
          <a:prstGeom prst="rect">
            <a:avLst/>
          </a:prstGeom>
          <a:noFill/>
        </p:spPr>
        <p:txBody>
          <a:bodyPr wrap="square" lIns="0" tIns="0" rIns="0" bIns="0" rtlCol="0">
            <a:spAutoFit/>
          </a:bodyPr>
          <a:lstStyle/>
          <a:p>
            <a:pPr algn="l"/>
            <a:r>
              <a:rPr lang="en-US" sz="1200" dirty="0">
                <a:latin typeface="Segoe UI Semilight" panose="020B0402040204020203" pitchFamily="34" charset="0"/>
                <a:cs typeface="Segoe UI Semilight" panose="020B0402040204020203" pitchFamily="34" charset="0"/>
              </a:rPr>
              <a:t>*Selection is available for markets / countries with both REP and Champions. Others will not see this. </a:t>
            </a:r>
          </a:p>
        </p:txBody>
      </p:sp>
    </p:spTree>
    <p:extLst>
      <p:ext uri="{BB962C8B-B14F-4D97-AF65-F5344CB8AC3E}">
        <p14:creationId xmlns:p14="http://schemas.microsoft.com/office/powerpoint/2010/main" val="104797804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6F917A-8B04-4C39-9D49-CA7E8F93208D}"/>
              </a:ext>
            </a:extLst>
          </p:cNvPr>
          <p:cNvSpPr>
            <a:spLocks noGrp="1"/>
          </p:cNvSpPr>
          <p:nvPr>
            <p:ph type="title"/>
          </p:nvPr>
        </p:nvSpPr>
        <p:spPr/>
        <p:txBody>
          <a:bodyPr/>
          <a:lstStyle/>
          <a:p>
            <a:r>
              <a:rPr lang="en-US" dirty="0"/>
              <a:t>Getting Started</a:t>
            </a:r>
          </a:p>
        </p:txBody>
      </p:sp>
      <p:sp>
        <p:nvSpPr>
          <p:cNvPr id="5" name="Text Placeholder 4">
            <a:extLst>
              <a:ext uri="{FF2B5EF4-FFF2-40B4-BE49-F238E27FC236}">
                <a16:creationId xmlns:a16="http://schemas.microsoft.com/office/drawing/2014/main" id="{BE8D1ECE-7350-4063-8CE4-F62B799699C9}"/>
              </a:ext>
            </a:extLst>
          </p:cNvPr>
          <p:cNvSpPr>
            <a:spLocks noGrp="1"/>
          </p:cNvSpPr>
          <p:nvPr>
            <p:ph type="body" sz="quarter" idx="10"/>
          </p:nvPr>
        </p:nvSpPr>
        <p:spPr>
          <a:xfrm>
            <a:off x="693519" y="1271037"/>
            <a:ext cx="5672558" cy="3613297"/>
          </a:xfrm>
        </p:spPr>
        <p:txBody>
          <a:bodyPr/>
          <a:lstStyle/>
          <a:p>
            <a:pPr marL="0" indent="0">
              <a:buNone/>
            </a:pPr>
            <a:r>
              <a:rPr lang="en-US" sz="1400" b="1" dirty="0"/>
              <a:t>Who is This Guide for? </a:t>
            </a:r>
          </a:p>
          <a:p>
            <a:pPr lvl="1"/>
            <a:r>
              <a:rPr lang="en-US" sz="1200" dirty="0"/>
              <a:t>REP 4.0 and/or MSFTREPS.com Administrators in each country</a:t>
            </a:r>
          </a:p>
          <a:p>
            <a:pPr lvl="1"/>
            <a:r>
              <a:rPr lang="en-US" sz="1200" dirty="0"/>
              <a:t>This guide assumes the Admin:</a:t>
            </a:r>
          </a:p>
          <a:p>
            <a:pPr lvl="2"/>
            <a:r>
              <a:rPr lang="en-US" sz="1000" dirty="0"/>
              <a:t>Has login/access to MSFTREPS.com</a:t>
            </a:r>
          </a:p>
          <a:p>
            <a:pPr lvl="2"/>
            <a:r>
              <a:rPr lang="en-US" sz="1000" dirty="0"/>
              <a:t>Currently assists/supports REP users (REPs) in their market </a:t>
            </a:r>
          </a:p>
          <a:p>
            <a:pPr lvl="2"/>
            <a:r>
              <a:rPr lang="en-US" sz="1000" dirty="0"/>
              <a:t>Is familiar with adding Users, Assigning stores to users and viewing and exporting reports</a:t>
            </a:r>
          </a:p>
          <a:p>
            <a:pPr lvl="1"/>
            <a:r>
              <a:rPr lang="en-US" sz="1200" dirty="0"/>
              <a:t>This guide assumes that the REP 4.0 apps are being used by Reps in the field</a:t>
            </a:r>
          </a:p>
          <a:p>
            <a:pPr marL="228600" lvl="1" indent="0">
              <a:buNone/>
            </a:pPr>
            <a:endParaRPr lang="en-US" sz="1400" dirty="0"/>
          </a:p>
          <a:p>
            <a:pPr marL="0" indent="0">
              <a:buNone/>
            </a:pPr>
            <a:r>
              <a:rPr lang="en-US" sz="1400" b="1" dirty="0"/>
              <a:t>What Will This Guide Cover? </a:t>
            </a:r>
            <a:endParaRPr lang="en-US" sz="1200" dirty="0"/>
          </a:p>
          <a:p>
            <a:pPr lvl="1"/>
            <a:r>
              <a:rPr lang="en-US" sz="1200" dirty="0"/>
              <a:t>How to use the Application Studio</a:t>
            </a:r>
          </a:p>
          <a:p>
            <a:pPr lvl="2"/>
            <a:r>
              <a:rPr lang="en-US" sz="1000" dirty="0"/>
              <a:t>Control theme and banners for each partner</a:t>
            </a:r>
          </a:p>
          <a:p>
            <a:pPr lvl="2"/>
            <a:r>
              <a:rPr lang="en-US" sz="1000" dirty="0"/>
              <a:t>Assign icons to access forms, URLs, documents and more</a:t>
            </a:r>
          </a:p>
          <a:p>
            <a:pPr lvl="2"/>
            <a:r>
              <a:rPr lang="en-US" sz="1000" dirty="0"/>
              <a:t>How to create and administer a custom news feed</a:t>
            </a:r>
          </a:p>
          <a:p>
            <a:pPr marL="457200" lvl="2" indent="0">
              <a:buNone/>
            </a:pPr>
            <a:endParaRPr lang="en-US" sz="1000" dirty="0"/>
          </a:p>
          <a:p>
            <a:pPr lvl="1"/>
            <a:r>
              <a:rPr lang="en-US" sz="1200" dirty="0"/>
              <a:t>Some markets / countries will have both REP and Champions in App Studio. This guide will focus on the REP program experience.</a:t>
            </a:r>
          </a:p>
          <a:p>
            <a:pPr marL="0" indent="0">
              <a:buNone/>
            </a:pPr>
            <a:endParaRPr lang="en-US" sz="1400" b="1" dirty="0"/>
          </a:p>
        </p:txBody>
      </p:sp>
      <p:sp>
        <p:nvSpPr>
          <p:cNvPr id="12" name="TextBox 11">
            <a:extLst>
              <a:ext uri="{FF2B5EF4-FFF2-40B4-BE49-F238E27FC236}">
                <a16:creationId xmlns:a16="http://schemas.microsoft.com/office/drawing/2014/main" id="{19EBF4B1-80F0-48B5-AE32-819E8AA5679E}"/>
              </a:ext>
            </a:extLst>
          </p:cNvPr>
          <p:cNvSpPr txBox="1"/>
          <p:nvPr/>
        </p:nvSpPr>
        <p:spPr>
          <a:xfrm>
            <a:off x="1750645" y="6463323"/>
            <a:ext cx="10029190" cy="153888"/>
          </a:xfrm>
          <a:prstGeom prst="rect">
            <a:avLst/>
          </a:prstGeom>
          <a:noFill/>
        </p:spPr>
        <p:txBody>
          <a:bodyPr wrap="square" lIns="0" tIns="0" rIns="0" bIns="0" rtlCol="0">
            <a:spAutoFit/>
          </a:bodyPr>
          <a:lstStyle/>
          <a:p>
            <a:pPr algn="r"/>
            <a:r>
              <a:rPr lang="en-US" sz="10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Copyright © 2001, 2021 Westlake Software, Inc.  Portions Copyright Microsoft Corp.  All Right Reserved. Confidential Information.   </a:t>
            </a:r>
          </a:p>
        </p:txBody>
      </p:sp>
    </p:spTree>
    <p:extLst>
      <p:ext uri="{BB962C8B-B14F-4D97-AF65-F5344CB8AC3E}">
        <p14:creationId xmlns:p14="http://schemas.microsoft.com/office/powerpoint/2010/main" val="222090133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993C3105-34E6-4E73-8FB1-FDAFFB9FF49F}"/>
              </a:ext>
            </a:extLst>
          </p:cNvPr>
          <p:cNvSpPr txBox="1"/>
          <p:nvPr/>
        </p:nvSpPr>
        <p:spPr>
          <a:xfrm>
            <a:off x="913787" y="1239499"/>
            <a:ext cx="10470493" cy="738664"/>
          </a:xfrm>
          <a:prstGeom prst="rect">
            <a:avLst/>
          </a:prstGeom>
          <a:noFill/>
        </p:spPr>
        <p:txBody>
          <a:bodyPr wrap="square" lIns="0" tIns="0" rIns="0" bIns="0" rtlCol="0">
            <a:spAutoFit/>
          </a:bodyPr>
          <a:lstStyle/>
          <a:p>
            <a:r>
              <a:rPr lang="en-US" sz="1600" b="1" dirty="0">
                <a:latin typeface="Segoe UI Semilight" panose="020B0402040204020203" pitchFamily="34" charset="0"/>
                <a:cs typeface="Segoe UI Semilight" panose="020B0402040204020203" pitchFamily="34" charset="0"/>
              </a:rPr>
              <a:t>If you missed this in the tutorial a few pages back, items are repeated here (we suggest not to skip the tutorial). These are the available options/functions you can drag right an add to your title list. The items below reflect the options expected to be available January 2021. </a:t>
            </a:r>
            <a:endParaRPr lang="en-US" sz="16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p:txBody>
      </p:sp>
      <p:sp>
        <p:nvSpPr>
          <p:cNvPr id="12" name="TextBox 11">
            <a:extLst>
              <a:ext uri="{FF2B5EF4-FFF2-40B4-BE49-F238E27FC236}">
                <a16:creationId xmlns:a16="http://schemas.microsoft.com/office/drawing/2014/main" id="{19EBF4B1-80F0-48B5-AE32-819E8AA5679E}"/>
              </a:ext>
            </a:extLst>
          </p:cNvPr>
          <p:cNvSpPr txBox="1"/>
          <p:nvPr/>
        </p:nvSpPr>
        <p:spPr>
          <a:xfrm>
            <a:off x="1750645" y="6463323"/>
            <a:ext cx="10029190" cy="153888"/>
          </a:xfrm>
          <a:prstGeom prst="rect">
            <a:avLst/>
          </a:prstGeom>
          <a:noFill/>
        </p:spPr>
        <p:txBody>
          <a:bodyPr wrap="square" lIns="0" tIns="0" rIns="0" bIns="0" rtlCol="0">
            <a:spAutoFit/>
          </a:bodyPr>
          <a:lstStyle/>
          <a:p>
            <a:pPr algn="r"/>
            <a:r>
              <a:rPr lang="en-US" sz="10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Copyright © 2001, 2021 Westlake Software, Inc.  Portions Copyright Microsoft Corp.  All Right Reserved. Confidential Information.   </a:t>
            </a:r>
          </a:p>
        </p:txBody>
      </p:sp>
      <p:sp>
        <p:nvSpPr>
          <p:cNvPr id="8" name="TextBox 7">
            <a:extLst>
              <a:ext uri="{FF2B5EF4-FFF2-40B4-BE49-F238E27FC236}">
                <a16:creationId xmlns:a16="http://schemas.microsoft.com/office/drawing/2014/main" id="{82B2945A-8B4B-4D58-BAD9-74FD142ACAD6}"/>
              </a:ext>
            </a:extLst>
          </p:cNvPr>
          <p:cNvSpPr txBox="1"/>
          <p:nvPr/>
        </p:nvSpPr>
        <p:spPr>
          <a:xfrm>
            <a:off x="3344985" y="2354506"/>
            <a:ext cx="2297724" cy="4185761"/>
          </a:xfrm>
          <a:prstGeom prst="rect">
            <a:avLst/>
          </a:prstGeom>
          <a:noFill/>
        </p:spPr>
        <p:txBody>
          <a:bodyPr wrap="square" lIns="0" tIns="0" rIns="0" bIns="0" rtlCol="0">
            <a:spAutoFit/>
          </a:bodyPr>
          <a:lstStyle/>
          <a:p>
            <a:r>
              <a:rPr lang="en-US" sz="1600" b="1" dirty="0">
                <a:solidFill>
                  <a:srgbClr val="F7315A"/>
                </a:solidFill>
                <a:latin typeface="Segoe UI Semilight" panose="020B0402040204020203" pitchFamily="34" charset="0"/>
                <a:cs typeface="Segoe UI Semilight" panose="020B0402040204020203" pitchFamily="34" charset="0"/>
              </a:rPr>
              <a:t>Icon List</a:t>
            </a:r>
          </a:p>
          <a:p>
            <a:r>
              <a:rPr lang="en-US" sz="1000" dirty="0">
                <a:latin typeface="Segoe UI Semilight" panose="020B0402040204020203" pitchFamily="34" charset="0"/>
                <a:cs typeface="Segoe UI Semilight" panose="020B0402040204020203" pitchFamily="34" charset="0"/>
              </a:rPr>
              <a:t>Create tiers/levels of icons. Add an icon list and then drag you other icons onto this item. This will place those icons onto a new page. You can go multiple levels down with this. </a:t>
            </a:r>
          </a:p>
          <a:p>
            <a:endParaRPr lang="en-US" sz="1200" dirty="0">
              <a:latin typeface="Segoe UI Semilight" panose="020B0402040204020203" pitchFamily="34" charset="0"/>
              <a:cs typeface="Segoe UI Semilight" panose="020B0402040204020203" pitchFamily="34" charset="0"/>
            </a:endParaRPr>
          </a:p>
          <a:p>
            <a:r>
              <a:rPr lang="en-US" sz="1600" b="1" dirty="0">
                <a:solidFill>
                  <a:srgbClr val="F7315A"/>
                </a:solidFill>
                <a:latin typeface="Segoe UI Semilight" panose="020B0402040204020203" pitchFamily="34" charset="0"/>
                <a:cs typeface="Segoe UI Semilight" panose="020B0402040204020203" pitchFamily="34" charset="0"/>
              </a:rPr>
              <a:t>Separator</a:t>
            </a:r>
          </a:p>
          <a:p>
            <a:r>
              <a:rPr lang="en-US" sz="1000" dirty="0">
                <a:latin typeface="Segoe UI Semilight" panose="020B0402040204020203" pitchFamily="34" charset="0"/>
                <a:cs typeface="Segoe UI Semilight" panose="020B0402040204020203" pitchFamily="34" charset="0"/>
              </a:rPr>
              <a:t>This option allows you to title and draw a line above a set of icons. This is technically not an icon but it will help you organize the user experience. When you add, you can also make a bar support a weblink if desired (click her for more info, etc.). </a:t>
            </a:r>
          </a:p>
          <a:p>
            <a:endParaRPr lang="en-US" sz="1000" dirty="0">
              <a:latin typeface="Segoe UI Semilight" panose="020B0402040204020203" pitchFamily="34" charset="0"/>
              <a:cs typeface="Segoe UI Semilight" panose="020B0402040204020203" pitchFamily="34" charset="0"/>
            </a:endParaRPr>
          </a:p>
          <a:p>
            <a:r>
              <a:rPr lang="en-US" sz="1600" b="1" dirty="0">
                <a:solidFill>
                  <a:srgbClr val="F7315A"/>
                </a:solidFill>
                <a:latin typeface="Segoe UI Semilight" panose="020B0402040204020203" pitchFamily="34" charset="0"/>
                <a:cs typeface="Segoe UI Semilight" panose="020B0402040204020203" pitchFamily="34" charset="0"/>
              </a:rPr>
              <a:t>Media File </a:t>
            </a:r>
          </a:p>
          <a:p>
            <a:r>
              <a:rPr lang="en-US" sz="1000" dirty="0">
                <a:latin typeface="Segoe UI Semilight" panose="020B0402040204020203" pitchFamily="34" charset="0"/>
                <a:cs typeface="Segoe UI Semilight" panose="020B0402040204020203" pitchFamily="34" charset="0"/>
              </a:rPr>
              <a:t>As you add documents, graphics, etc. to the program, you can assign those resources to an icon. If you were to use the Icon List option above, you could for example (1) make an Icon List called Sales Documents, then support Media File Documents under that icon list. </a:t>
            </a:r>
          </a:p>
          <a:p>
            <a:endParaRPr lang="en-US" sz="1200" dirty="0">
              <a:latin typeface="Segoe UI Semilight" panose="020B0402040204020203" pitchFamily="34" charset="0"/>
              <a:cs typeface="Segoe UI Semilight" panose="020B0402040204020203" pitchFamily="34" charset="0"/>
            </a:endParaRPr>
          </a:p>
        </p:txBody>
      </p:sp>
      <p:sp>
        <p:nvSpPr>
          <p:cNvPr id="11" name="TextBox 10">
            <a:extLst>
              <a:ext uri="{FF2B5EF4-FFF2-40B4-BE49-F238E27FC236}">
                <a16:creationId xmlns:a16="http://schemas.microsoft.com/office/drawing/2014/main" id="{C518AD56-FFFA-45BD-BD19-0A40E252040A}"/>
              </a:ext>
            </a:extLst>
          </p:cNvPr>
          <p:cNvSpPr txBox="1"/>
          <p:nvPr/>
        </p:nvSpPr>
        <p:spPr>
          <a:xfrm>
            <a:off x="5912338" y="2354506"/>
            <a:ext cx="2297724" cy="3385542"/>
          </a:xfrm>
          <a:prstGeom prst="rect">
            <a:avLst/>
          </a:prstGeom>
          <a:noFill/>
        </p:spPr>
        <p:txBody>
          <a:bodyPr wrap="square" lIns="0" tIns="0" rIns="0" bIns="0" rtlCol="0">
            <a:spAutoFit/>
          </a:bodyPr>
          <a:lstStyle/>
          <a:p>
            <a:r>
              <a:rPr lang="en-US" sz="1600" b="1" dirty="0">
                <a:solidFill>
                  <a:srgbClr val="F7315A"/>
                </a:solidFill>
                <a:latin typeface="Segoe UI Semilight" panose="020B0402040204020203" pitchFamily="34" charset="0"/>
                <a:cs typeface="Segoe UI Semilight" panose="020B0402040204020203" pitchFamily="34" charset="0"/>
              </a:rPr>
              <a:t>Phone Number</a:t>
            </a:r>
          </a:p>
          <a:p>
            <a:r>
              <a:rPr lang="en-US" sz="1000" dirty="0">
                <a:latin typeface="Segoe UI Semilight" panose="020B0402040204020203" pitchFamily="34" charset="0"/>
                <a:cs typeface="Segoe UI Semilight" panose="020B0402040204020203" pitchFamily="34" charset="0"/>
              </a:rPr>
              <a:t>For iOS and Android user, you can create an icon to dial a phone number. Maybe this is the Rep’s contact at your agency? Numbers to dial other resources. NOTE: in some cases you may need the country code, etc. This has been tested in multiple countries but not all.  </a:t>
            </a:r>
          </a:p>
          <a:p>
            <a:endParaRPr lang="en-US" sz="1200" dirty="0">
              <a:latin typeface="Segoe UI Semilight" panose="020B0402040204020203" pitchFamily="34" charset="0"/>
              <a:cs typeface="Segoe UI Semilight" panose="020B0402040204020203" pitchFamily="34" charset="0"/>
            </a:endParaRPr>
          </a:p>
          <a:p>
            <a:r>
              <a:rPr lang="en-US" sz="1600" b="1" dirty="0">
                <a:solidFill>
                  <a:srgbClr val="F7315A"/>
                </a:solidFill>
                <a:latin typeface="Segoe UI Semilight" panose="020B0402040204020203" pitchFamily="34" charset="0"/>
                <a:cs typeface="Segoe UI Semilight" panose="020B0402040204020203" pitchFamily="34" charset="0"/>
              </a:rPr>
              <a:t>Email </a:t>
            </a:r>
          </a:p>
          <a:p>
            <a:r>
              <a:rPr lang="en-US" sz="1000" dirty="0">
                <a:latin typeface="Segoe UI Semilight" panose="020B0402040204020203" pitchFamily="34" charset="0"/>
                <a:cs typeface="Segoe UI Semilight" panose="020B0402040204020203" pitchFamily="34" charset="0"/>
              </a:rPr>
              <a:t>This option will open the default email app on your Champ’s device to send an email to a specified address.  </a:t>
            </a:r>
          </a:p>
          <a:p>
            <a:endParaRPr lang="en-US" sz="1000" dirty="0">
              <a:latin typeface="Segoe UI Semilight" panose="020B0402040204020203" pitchFamily="34" charset="0"/>
              <a:cs typeface="Segoe UI Semilight" panose="020B0402040204020203" pitchFamily="34" charset="0"/>
            </a:endParaRPr>
          </a:p>
          <a:p>
            <a:r>
              <a:rPr lang="en-US" sz="1600" b="1" dirty="0">
                <a:solidFill>
                  <a:srgbClr val="F7315A"/>
                </a:solidFill>
                <a:latin typeface="Segoe UI Semilight" panose="020B0402040204020203" pitchFamily="34" charset="0"/>
                <a:cs typeface="Segoe UI Semilight" panose="020B0402040204020203" pitchFamily="34" charset="0"/>
              </a:rPr>
              <a:t>Mapping (new)</a:t>
            </a:r>
          </a:p>
          <a:p>
            <a:r>
              <a:rPr lang="en-US" sz="1000" dirty="0">
                <a:latin typeface="Segoe UI Semilight" panose="020B0402040204020203" pitchFamily="34" charset="0"/>
                <a:cs typeface="Segoe UI Semilight" panose="020B0402040204020203" pitchFamily="34" charset="0"/>
              </a:rPr>
              <a:t>Enables you to enter in any LAT and LONG coordinates to trigger mapping on any device. We provide a global link to a service where you can type in any street address and enter in the coordinates. </a:t>
            </a:r>
            <a:endParaRPr lang="en-US" sz="1200" dirty="0">
              <a:latin typeface="Segoe UI Semilight" panose="020B0402040204020203" pitchFamily="34" charset="0"/>
              <a:cs typeface="Segoe UI Semilight" panose="020B0402040204020203" pitchFamily="34" charset="0"/>
            </a:endParaRPr>
          </a:p>
        </p:txBody>
      </p:sp>
      <p:sp>
        <p:nvSpPr>
          <p:cNvPr id="14" name="TextBox 13">
            <a:extLst>
              <a:ext uri="{FF2B5EF4-FFF2-40B4-BE49-F238E27FC236}">
                <a16:creationId xmlns:a16="http://schemas.microsoft.com/office/drawing/2014/main" id="{35BFC198-5C6B-42FD-98C4-BC889A6548CA}"/>
              </a:ext>
            </a:extLst>
          </p:cNvPr>
          <p:cNvSpPr txBox="1"/>
          <p:nvPr/>
        </p:nvSpPr>
        <p:spPr>
          <a:xfrm>
            <a:off x="8596923" y="2348474"/>
            <a:ext cx="2297724" cy="2492990"/>
          </a:xfrm>
          <a:prstGeom prst="rect">
            <a:avLst/>
          </a:prstGeom>
          <a:noFill/>
        </p:spPr>
        <p:txBody>
          <a:bodyPr wrap="square" lIns="0" tIns="0" rIns="0" bIns="0" rtlCol="0">
            <a:spAutoFit/>
          </a:bodyPr>
          <a:lstStyle/>
          <a:p>
            <a:r>
              <a:rPr lang="en-US" sz="1600" b="1" dirty="0">
                <a:solidFill>
                  <a:srgbClr val="F7315A"/>
                </a:solidFill>
                <a:latin typeface="Segoe UI Semilight" panose="020B0402040204020203" pitchFamily="34" charset="0"/>
                <a:cs typeface="Segoe UI Semilight" panose="020B0402040204020203" pitchFamily="34" charset="0"/>
              </a:rPr>
              <a:t>Form/Content</a:t>
            </a:r>
          </a:p>
          <a:p>
            <a:r>
              <a:rPr lang="en-US" sz="1000" dirty="0">
                <a:latin typeface="Segoe UI Semilight" panose="020B0402040204020203" pitchFamily="34" charset="0"/>
                <a:cs typeface="Segoe UI Semilight" panose="020B0402040204020203" pitchFamily="34" charset="0"/>
              </a:rPr>
              <a:t>You can assign any form you created to an icon. Forms can now be used to create information/content pages. This is useful for announcements, information, etc. This is covered in a section forward in this document.   </a:t>
            </a:r>
          </a:p>
          <a:p>
            <a:endParaRPr lang="en-US" sz="1000" dirty="0">
              <a:latin typeface="Segoe UI Semilight" panose="020B0402040204020203" pitchFamily="34" charset="0"/>
              <a:cs typeface="Segoe UI Semilight" panose="020B0402040204020203" pitchFamily="34" charset="0"/>
            </a:endParaRPr>
          </a:p>
          <a:p>
            <a:r>
              <a:rPr lang="en-US" sz="1600" b="1" dirty="0">
                <a:solidFill>
                  <a:srgbClr val="F7315A"/>
                </a:solidFill>
                <a:latin typeface="Segoe UI Semilight" panose="020B0402040204020203" pitchFamily="34" charset="0"/>
                <a:cs typeface="Segoe UI Semilight" panose="020B0402040204020203" pitchFamily="34" charset="0"/>
              </a:rPr>
              <a:t>Remove Item</a:t>
            </a:r>
          </a:p>
          <a:p>
            <a:r>
              <a:rPr lang="en-US" sz="1000" dirty="0">
                <a:latin typeface="Segoe UI Semilight" panose="020B0402040204020203" pitchFamily="34" charset="0"/>
                <a:cs typeface="Segoe UI Semilight" panose="020B0402040204020203" pitchFamily="34" charset="0"/>
              </a:rPr>
              <a:t>Drag an option you created from the Title view BACK to the menus; drop right on Remove Item. This will remove the icon. Note, removing an icon does NOT delete or remove a form; just access to that form as that icon is no longer accessible. </a:t>
            </a:r>
            <a:endParaRPr lang="en-US" sz="1200" dirty="0">
              <a:latin typeface="Segoe UI Semilight" panose="020B0402040204020203" pitchFamily="34" charset="0"/>
              <a:cs typeface="Segoe UI Semilight" panose="020B0402040204020203" pitchFamily="34" charset="0"/>
            </a:endParaRPr>
          </a:p>
        </p:txBody>
      </p:sp>
      <p:sp>
        <p:nvSpPr>
          <p:cNvPr id="16" name="Rectangle 15">
            <a:extLst>
              <a:ext uri="{FF2B5EF4-FFF2-40B4-BE49-F238E27FC236}">
                <a16:creationId xmlns:a16="http://schemas.microsoft.com/office/drawing/2014/main" id="{9444CFFD-E362-44B4-B69A-37EC189CB86A}"/>
              </a:ext>
            </a:extLst>
          </p:cNvPr>
          <p:cNvSpPr/>
          <p:nvPr/>
        </p:nvSpPr>
        <p:spPr bwMode="auto">
          <a:xfrm>
            <a:off x="461108" y="457200"/>
            <a:ext cx="11261969" cy="623512"/>
          </a:xfrm>
          <a:prstGeom prst="rect">
            <a:avLst/>
          </a:prstGeom>
          <a:solidFill>
            <a:srgbClr val="F731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7" name="Title 3">
            <a:extLst>
              <a:ext uri="{FF2B5EF4-FFF2-40B4-BE49-F238E27FC236}">
                <a16:creationId xmlns:a16="http://schemas.microsoft.com/office/drawing/2014/main" id="{8C727B89-E7C5-4193-A417-F1A25FBBB2F3}"/>
              </a:ext>
            </a:extLst>
          </p:cNvPr>
          <p:cNvSpPr>
            <a:spLocks noGrp="1"/>
          </p:cNvSpPr>
          <p:nvPr>
            <p:ph type="title"/>
          </p:nvPr>
        </p:nvSpPr>
        <p:spPr>
          <a:xfrm>
            <a:off x="588263" y="457200"/>
            <a:ext cx="11018520" cy="553998"/>
          </a:xfrm>
        </p:spPr>
        <p:txBody>
          <a:bodyPr/>
          <a:lstStyle/>
          <a:p>
            <a:r>
              <a:rPr lang="en-US" dirty="0">
                <a:solidFill>
                  <a:schemeClr val="bg1"/>
                </a:solidFill>
              </a:rPr>
              <a:t>3. App Studio – Menus and Icons - Menu</a:t>
            </a:r>
          </a:p>
        </p:txBody>
      </p:sp>
      <p:pic>
        <p:nvPicPr>
          <p:cNvPr id="10" name="Picture 9">
            <a:extLst>
              <a:ext uri="{FF2B5EF4-FFF2-40B4-BE49-F238E27FC236}">
                <a16:creationId xmlns:a16="http://schemas.microsoft.com/office/drawing/2014/main" id="{1FF30881-A5D8-47CE-91A0-532C73614C67}"/>
              </a:ext>
            </a:extLst>
          </p:cNvPr>
          <p:cNvPicPr>
            <a:picLocks noChangeAspect="1"/>
          </p:cNvPicPr>
          <p:nvPr/>
        </p:nvPicPr>
        <p:blipFill>
          <a:blip r:embed="rId2"/>
          <a:stretch>
            <a:fillRect/>
          </a:stretch>
        </p:blipFill>
        <p:spPr>
          <a:xfrm>
            <a:off x="173355" y="2701438"/>
            <a:ext cx="2980359" cy="2754003"/>
          </a:xfrm>
          <a:prstGeom prst="rect">
            <a:avLst/>
          </a:prstGeom>
          <a:ln>
            <a:solidFill>
              <a:schemeClr val="bg1">
                <a:lumMod val="75000"/>
              </a:schemeClr>
            </a:solidFill>
          </a:ln>
        </p:spPr>
      </p:pic>
    </p:spTree>
    <p:extLst>
      <p:ext uri="{BB962C8B-B14F-4D97-AF65-F5344CB8AC3E}">
        <p14:creationId xmlns:p14="http://schemas.microsoft.com/office/powerpoint/2010/main" val="338372816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D3CC96-1931-450E-ADF7-05EE2F9D60EA}"/>
              </a:ext>
            </a:extLst>
          </p:cNvPr>
          <p:cNvPicPr>
            <a:picLocks noChangeAspect="1"/>
          </p:cNvPicPr>
          <p:nvPr/>
        </p:nvPicPr>
        <p:blipFill>
          <a:blip r:embed="rId2"/>
          <a:stretch>
            <a:fillRect/>
          </a:stretch>
        </p:blipFill>
        <p:spPr>
          <a:xfrm rot="20791235">
            <a:off x="605463" y="1561529"/>
            <a:ext cx="2884803" cy="1579498"/>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993C3105-34E6-4E73-8FB1-FDAFFB9FF49F}"/>
              </a:ext>
            </a:extLst>
          </p:cNvPr>
          <p:cNvSpPr txBox="1"/>
          <p:nvPr/>
        </p:nvSpPr>
        <p:spPr>
          <a:xfrm>
            <a:off x="3848100" y="1239499"/>
            <a:ext cx="7536180" cy="2215991"/>
          </a:xfrm>
          <a:prstGeom prst="rect">
            <a:avLst/>
          </a:prstGeom>
          <a:noFill/>
        </p:spPr>
        <p:txBody>
          <a:bodyPr wrap="square" lIns="0" tIns="0" rIns="0" bIns="0" rtlCol="0">
            <a:spAutoFit/>
          </a:bodyPr>
          <a:lstStyle/>
          <a:p>
            <a:r>
              <a:rPr lang="en-US" sz="1600" b="1" u="sng" dirty="0">
                <a:latin typeface="Segoe UI Semilight" panose="020B0402040204020203" pitchFamily="34" charset="0"/>
                <a:cs typeface="Segoe UI Semilight" panose="020B0402040204020203" pitchFamily="34" charset="0"/>
              </a:rPr>
              <a:t>There are 4 items to know when working with Titles:</a:t>
            </a:r>
          </a:p>
          <a:p>
            <a:pPr marL="342900" indent="-342900">
              <a:buAutoNum type="arabicPeriod"/>
            </a:pPr>
            <a:r>
              <a:rPr lang="en-US" sz="1600" b="1" dirty="0">
                <a:latin typeface="Segoe UI Semilight" panose="020B0402040204020203" pitchFamily="34" charset="0"/>
                <a:cs typeface="Segoe UI Semilight" panose="020B0402040204020203" pitchFamily="34" charset="0"/>
              </a:rPr>
              <a:t>You can drag new items in from the menu and drag unwanted items out/remove back to the menu</a:t>
            </a:r>
          </a:p>
          <a:p>
            <a:pPr marL="342900" indent="-342900">
              <a:buAutoNum type="arabicPeriod"/>
            </a:pPr>
            <a:r>
              <a:rPr lang="en-US" sz="1600" b="1" dirty="0">
                <a:latin typeface="Segoe UI Semilight" panose="020B0402040204020203" pitchFamily="34" charset="0"/>
                <a:cs typeface="Segoe UI Semilight" panose="020B0402040204020203" pitchFamily="34" charset="0"/>
              </a:rPr>
              <a:t>You control order. Grab any item with you mouse and move it up and down the list</a:t>
            </a:r>
          </a:p>
          <a:p>
            <a:pPr marL="342900" indent="-342900">
              <a:buAutoNum type="arabicPeriod"/>
            </a:pPr>
            <a:r>
              <a:rPr lang="en-US" sz="1600" b="1" dirty="0">
                <a:latin typeface="Segoe UI Semilight" panose="020B0402040204020203" pitchFamily="34" charset="0"/>
                <a:cs typeface="Segoe UI Semilight" panose="020B0402040204020203" pitchFamily="34" charset="0"/>
              </a:rPr>
              <a:t>If you use Icon Lists, the menu will ident to help you visualize your work (like an outline)</a:t>
            </a:r>
          </a:p>
          <a:p>
            <a:pPr marL="342900" indent="-342900">
              <a:buAutoNum type="arabicPeriod"/>
            </a:pPr>
            <a:r>
              <a:rPr lang="en-US" sz="1600" b="1" dirty="0">
                <a:latin typeface="Segoe UI Semilight" panose="020B0402040204020203" pitchFamily="34" charset="0"/>
                <a:cs typeface="Segoe UI Semilight" panose="020B0402040204020203" pitchFamily="34" charset="0"/>
              </a:rPr>
              <a:t>Expect to go in and out of settings icon; mainly to denote who is opted in and out of each icon (detail next page)</a:t>
            </a:r>
            <a:endParaRPr lang="en-US" sz="16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p:txBody>
      </p:sp>
      <p:sp>
        <p:nvSpPr>
          <p:cNvPr id="12" name="TextBox 11">
            <a:extLst>
              <a:ext uri="{FF2B5EF4-FFF2-40B4-BE49-F238E27FC236}">
                <a16:creationId xmlns:a16="http://schemas.microsoft.com/office/drawing/2014/main" id="{19EBF4B1-80F0-48B5-AE32-819E8AA5679E}"/>
              </a:ext>
            </a:extLst>
          </p:cNvPr>
          <p:cNvSpPr txBox="1"/>
          <p:nvPr/>
        </p:nvSpPr>
        <p:spPr>
          <a:xfrm>
            <a:off x="1750645" y="6463323"/>
            <a:ext cx="10029190" cy="153888"/>
          </a:xfrm>
          <a:prstGeom prst="rect">
            <a:avLst/>
          </a:prstGeom>
          <a:noFill/>
        </p:spPr>
        <p:txBody>
          <a:bodyPr wrap="square" lIns="0" tIns="0" rIns="0" bIns="0" rtlCol="0">
            <a:spAutoFit/>
          </a:bodyPr>
          <a:lstStyle/>
          <a:p>
            <a:pPr algn="r"/>
            <a:r>
              <a:rPr lang="en-US" sz="10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Copyright © 2001, 2021 Westlake Software, Inc.  Portions Copyright Microsoft Corp.  All Right Reserved. Confidential Information.   </a:t>
            </a:r>
          </a:p>
        </p:txBody>
      </p:sp>
      <p:sp>
        <p:nvSpPr>
          <p:cNvPr id="16" name="Rectangle 15">
            <a:extLst>
              <a:ext uri="{FF2B5EF4-FFF2-40B4-BE49-F238E27FC236}">
                <a16:creationId xmlns:a16="http://schemas.microsoft.com/office/drawing/2014/main" id="{9444CFFD-E362-44B4-B69A-37EC189CB86A}"/>
              </a:ext>
            </a:extLst>
          </p:cNvPr>
          <p:cNvSpPr/>
          <p:nvPr/>
        </p:nvSpPr>
        <p:spPr bwMode="auto">
          <a:xfrm>
            <a:off x="461108" y="457200"/>
            <a:ext cx="11261969" cy="623512"/>
          </a:xfrm>
          <a:prstGeom prst="rect">
            <a:avLst/>
          </a:prstGeom>
          <a:solidFill>
            <a:srgbClr val="F731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7" name="Title 3">
            <a:extLst>
              <a:ext uri="{FF2B5EF4-FFF2-40B4-BE49-F238E27FC236}">
                <a16:creationId xmlns:a16="http://schemas.microsoft.com/office/drawing/2014/main" id="{8C727B89-E7C5-4193-A417-F1A25FBBB2F3}"/>
              </a:ext>
            </a:extLst>
          </p:cNvPr>
          <p:cNvSpPr>
            <a:spLocks noGrp="1"/>
          </p:cNvSpPr>
          <p:nvPr>
            <p:ph type="title"/>
          </p:nvPr>
        </p:nvSpPr>
        <p:spPr>
          <a:xfrm>
            <a:off x="588263" y="457200"/>
            <a:ext cx="11018520" cy="553998"/>
          </a:xfrm>
        </p:spPr>
        <p:txBody>
          <a:bodyPr/>
          <a:lstStyle/>
          <a:p>
            <a:r>
              <a:rPr lang="en-US" dirty="0">
                <a:solidFill>
                  <a:schemeClr val="bg1"/>
                </a:solidFill>
              </a:rPr>
              <a:t>3. App Studio – Menus and Icons - Titles</a:t>
            </a:r>
          </a:p>
        </p:txBody>
      </p:sp>
      <p:graphicFrame>
        <p:nvGraphicFramePr>
          <p:cNvPr id="7" name="Table 8">
            <a:extLst>
              <a:ext uri="{FF2B5EF4-FFF2-40B4-BE49-F238E27FC236}">
                <a16:creationId xmlns:a16="http://schemas.microsoft.com/office/drawing/2014/main" id="{94B75093-ED83-481C-98FA-60CD43B4F445}"/>
              </a:ext>
            </a:extLst>
          </p:cNvPr>
          <p:cNvGraphicFramePr>
            <a:graphicFrameLocks noGrp="1"/>
          </p:cNvGraphicFramePr>
          <p:nvPr>
            <p:extLst>
              <p:ext uri="{D42A27DB-BD31-4B8C-83A1-F6EECF244321}">
                <p14:modId xmlns:p14="http://schemas.microsoft.com/office/powerpoint/2010/main" val="443703996"/>
              </p:ext>
            </p:extLst>
          </p:nvPr>
        </p:nvGraphicFramePr>
        <p:xfrm>
          <a:off x="856374" y="4054205"/>
          <a:ext cx="10029190" cy="2262521"/>
        </p:xfrm>
        <a:graphic>
          <a:graphicData uri="http://schemas.openxmlformats.org/drawingml/2006/table">
            <a:tbl>
              <a:tblPr firstRow="1" bandRow="1">
                <a:tableStyleId>{5C22544A-7EE6-4342-B048-85BDC9FD1C3A}</a:tableStyleId>
              </a:tblPr>
              <a:tblGrid>
                <a:gridCol w="2824086">
                  <a:extLst>
                    <a:ext uri="{9D8B030D-6E8A-4147-A177-3AD203B41FA5}">
                      <a16:colId xmlns:a16="http://schemas.microsoft.com/office/drawing/2014/main" val="2585115231"/>
                    </a:ext>
                  </a:extLst>
                </a:gridCol>
                <a:gridCol w="7205104">
                  <a:extLst>
                    <a:ext uri="{9D8B030D-6E8A-4147-A177-3AD203B41FA5}">
                      <a16:colId xmlns:a16="http://schemas.microsoft.com/office/drawing/2014/main" val="2414443063"/>
                    </a:ext>
                  </a:extLst>
                </a:gridCol>
              </a:tblGrid>
              <a:tr h="342281">
                <a:tc>
                  <a:txBody>
                    <a:bodyPr/>
                    <a:lstStyle/>
                    <a:p>
                      <a:pPr algn="ctr"/>
                      <a:r>
                        <a:rPr lang="en-US" sz="1400" dirty="0"/>
                        <a:t>Issue</a:t>
                      </a:r>
                    </a:p>
                  </a:txBody>
                  <a:tcPr>
                    <a:solidFill>
                      <a:srgbClr val="F7315A"/>
                    </a:solidFill>
                  </a:tcPr>
                </a:tc>
                <a:tc>
                  <a:txBody>
                    <a:bodyPr/>
                    <a:lstStyle/>
                    <a:p>
                      <a:pPr algn="ctr"/>
                      <a:r>
                        <a:rPr lang="en-US" sz="1400" dirty="0"/>
                        <a:t>Resolution</a:t>
                      </a:r>
                    </a:p>
                  </a:txBody>
                  <a:tcPr>
                    <a:solidFill>
                      <a:srgbClr val="F7315A"/>
                    </a:solidFill>
                  </a:tcPr>
                </a:tc>
                <a:extLst>
                  <a:ext uri="{0D108BD9-81ED-4DB2-BD59-A6C34878D82A}">
                    <a16:rowId xmlns:a16="http://schemas.microsoft.com/office/drawing/2014/main" val="502160647"/>
                  </a:ext>
                </a:extLst>
              </a:tr>
              <a:tr h="0">
                <a:tc>
                  <a:txBody>
                    <a:bodyPr/>
                    <a:lstStyle/>
                    <a:p>
                      <a:pPr algn="r"/>
                      <a:r>
                        <a:rPr lang="en-US" sz="1200" b="1" dirty="0"/>
                        <a:t>I added a new menu item, and it looks like it is gone. </a:t>
                      </a:r>
                    </a:p>
                  </a:txBody>
                  <a:tcPr>
                    <a:noFill/>
                  </a:tcPr>
                </a:tc>
                <a:tc>
                  <a:txBody>
                    <a:bodyPr/>
                    <a:lstStyle/>
                    <a:p>
                      <a:r>
                        <a:rPr lang="en-US" sz="1200" dirty="0"/>
                        <a:t>It’s probably not gone. The drag and drop spot was off and it likely moved it to the bottom. You can drag it from the bottom and put it anywhere you want. If you mouse support scroll. Hold and Scroll works best.  </a:t>
                      </a:r>
                    </a:p>
                  </a:txBody>
                  <a:tcPr>
                    <a:solidFill>
                      <a:schemeClr val="bg1">
                        <a:lumMod val="95000"/>
                      </a:schemeClr>
                    </a:solidFill>
                  </a:tcPr>
                </a:tc>
                <a:extLst>
                  <a:ext uri="{0D108BD9-81ED-4DB2-BD59-A6C34878D82A}">
                    <a16:rowId xmlns:a16="http://schemas.microsoft.com/office/drawing/2014/main" val="3136486266"/>
                  </a:ext>
                </a:extLst>
              </a:tr>
              <a:tr h="370840">
                <a:tc>
                  <a:txBody>
                    <a:bodyPr/>
                    <a:lstStyle/>
                    <a:p>
                      <a:pPr algn="r"/>
                      <a:r>
                        <a:rPr lang="en-US" sz="1200" b="1" dirty="0"/>
                        <a:t>My icons are not inside of an Icon List. It looks wrong on the device</a:t>
                      </a:r>
                    </a:p>
                  </a:txBody>
                  <a:tcPr>
                    <a:noFill/>
                  </a:tcPr>
                </a:tc>
                <a:tc>
                  <a:txBody>
                    <a:bodyPr/>
                    <a:lstStyle/>
                    <a:p>
                      <a:r>
                        <a:rPr lang="en-US" sz="1200" dirty="0"/>
                        <a:t>As your app view becomes more elaborate, it is common to accidently mis-drag an item to the wrong Icon List or not make the list all together. Resolved by re-dragging to the correct location. </a:t>
                      </a:r>
                    </a:p>
                  </a:txBody>
                  <a:tcPr>
                    <a:solidFill>
                      <a:schemeClr val="bg1">
                        <a:lumMod val="95000"/>
                      </a:schemeClr>
                    </a:solidFill>
                  </a:tcPr>
                </a:tc>
                <a:extLst>
                  <a:ext uri="{0D108BD9-81ED-4DB2-BD59-A6C34878D82A}">
                    <a16:rowId xmlns:a16="http://schemas.microsoft.com/office/drawing/2014/main" val="1013045978"/>
                  </a:ext>
                </a:extLst>
              </a:tr>
              <a:tr h="370840">
                <a:tc>
                  <a:txBody>
                    <a:bodyPr/>
                    <a:lstStyle/>
                    <a:p>
                      <a:pPr algn="r"/>
                      <a:r>
                        <a:rPr lang="en-US" sz="1200" b="1" dirty="0"/>
                        <a:t>Trying to drag a new menu but keep getting an X display. </a:t>
                      </a:r>
                    </a:p>
                  </a:txBody>
                  <a:tcPr>
                    <a:noFill/>
                  </a:tcPr>
                </a:tc>
                <a:tc>
                  <a:txBody>
                    <a:bodyPr/>
                    <a:lstStyle/>
                    <a:p>
                      <a:r>
                        <a:rPr lang="en-US" sz="1200" dirty="0"/>
                        <a:t>Placement is sensitive. Drag slower between items to get the plus option.   </a:t>
                      </a:r>
                    </a:p>
                    <a:p>
                      <a:endParaRPr lang="en-US" sz="1200" dirty="0"/>
                    </a:p>
                    <a:p>
                      <a:endParaRPr lang="en-US" sz="1200" dirty="0"/>
                    </a:p>
                    <a:p>
                      <a:endParaRPr lang="en-US" sz="1200" dirty="0"/>
                    </a:p>
                  </a:txBody>
                  <a:tcPr>
                    <a:solidFill>
                      <a:schemeClr val="bg1">
                        <a:lumMod val="95000"/>
                      </a:schemeClr>
                    </a:solidFill>
                  </a:tcPr>
                </a:tc>
                <a:extLst>
                  <a:ext uri="{0D108BD9-81ED-4DB2-BD59-A6C34878D82A}">
                    <a16:rowId xmlns:a16="http://schemas.microsoft.com/office/drawing/2014/main" val="3768310446"/>
                  </a:ext>
                </a:extLst>
              </a:tr>
            </a:tbl>
          </a:graphicData>
        </a:graphic>
      </p:graphicFrame>
      <p:pic>
        <p:nvPicPr>
          <p:cNvPr id="10" name="Picture 9">
            <a:extLst>
              <a:ext uri="{FF2B5EF4-FFF2-40B4-BE49-F238E27FC236}">
                <a16:creationId xmlns:a16="http://schemas.microsoft.com/office/drawing/2014/main" id="{82D71434-0200-400F-AA74-7FFD4B2DC73E}"/>
              </a:ext>
            </a:extLst>
          </p:cNvPr>
          <p:cNvPicPr>
            <a:picLocks noChangeAspect="1"/>
          </p:cNvPicPr>
          <p:nvPr/>
        </p:nvPicPr>
        <p:blipFill>
          <a:blip r:embed="rId3"/>
          <a:stretch>
            <a:fillRect/>
          </a:stretch>
        </p:blipFill>
        <p:spPr>
          <a:xfrm>
            <a:off x="5336575" y="5786140"/>
            <a:ext cx="1660339" cy="454173"/>
          </a:xfrm>
          <a:prstGeom prst="rect">
            <a:avLst/>
          </a:prstGeom>
        </p:spPr>
      </p:pic>
      <p:pic>
        <p:nvPicPr>
          <p:cNvPr id="19" name="Picture 18">
            <a:extLst>
              <a:ext uri="{FF2B5EF4-FFF2-40B4-BE49-F238E27FC236}">
                <a16:creationId xmlns:a16="http://schemas.microsoft.com/office/drawing/2014/main" id="{CE35913F-FC3A-4C03-BA58-7D73ED97E657}"/>
              </a:ext>
            </a:extLst>
          </p:cNvPr>
          <p:cNvPicPr>
            <a:picLocks noChangeAspect="1"/>
          </p:cNvPicPr>
          <p:nvPr/>
        </p:nvPicPr>
        <p:blipFill>
          <a:blip r:embed="rId4"/>
          <a:stretch>
            <a:fillRect/>
          </a:stretch>
        </p:blipFill>
        <p:spPr>
          <a:xfrm>
            <a:off x="7123821" y="5786141"/>
            <a:ext cx="1564374" cy="454173"/>
          </a:xfrm>
          <a:prstGeom prst="rect">
            <a:avLst/>
          </a:prstGeom>
        </p:spPr>
      </p:pic>
    </p:spTree>
    <p:extLst>
      <p:ext uri="{BB962C8B-B14F-4D97-AF65-F5344CB8AC3E}">
        <p14:creationId xmlns:p14="http://schemas.microsoft.com/office/powerpoint/2010/main" val="37003170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993C3105-34E6-4E73-8FB1-FDAFFB9FF49F}"/>
              </a:ext>
            </a:extLst>
          </p:cNvPr>
          <p:cNvSpPr txBox="1"/>
          <p:nvPr/>
        </p:nvSpPr>
        <p:spPr>
          <a:xfrm>
            <a:off x="461108" y="1239499"/>
            <a:ext cx="10923172" cy="2339102"/>
          </a:xfrm>
          <a:prstGeom prst="rect">
            <a:avLst/>
          </a:prstGeom>
          <a:noFill/>
        </p:spPr>
        <p:txBody>
          <a:bodyPr wrap="square" lIns="0" tIns="0" rIns="0" bIns="0" rtlCol="0">
            <a:spAutoFit/>
          </a:bodyPr>
          <a:lstStyle/>
          <a:p>
            <a:r>
              <a:rPr lang="en-US" sz="1600" b="1" dirty="0">
                <a:latin typeface="Segoe UI Semilight" panose="020B0402040204020203" pitchFamily="34" charset="0"/>
                <a:cs typeface="Segoe UI Semilight" panose="020B0402040204020203" pitchFamily="34" charset="0"/>
              </a:rPr>
              <a:t>Once you drag a menu item into the title section, a pop-up box will display where you are required to make some selections about the new icon. </a:t>
            </a:r>
          </a:p>
          <a:p>
            <a:endParaRPr lang="en-US" sz="1600" b="1" dirty="0">
              <a:latin typeface="Segoe UI Semilight" panose="020B0402040204020203" pitchFamily="34" charset="0"/>
              <a:cs typeface="Segoe UI Semilight" panose="020B0402040204020203" pitchFamily="34" charset="0"/>
            </a:endParaRPr>
          </a:p>
          <a:p>
            <a:r>
              <a:rPr lang="en-US" sz="2400" b="1" dirty="0">
                <a:solidFill>
                  <a:srgbClr val="F7315A"/>
                </a:solidFill>
                <a:latin typeface="Segoe UI Semilight" panose="020B0402040204020203" pitchFamily="34" charset="0"/>
                <a:cs typeface="Segoe UI Semilight" panose="020B0402040204020203" pitchFamily="34" charset="0"/>
              </a:rPr>
              <a:t>Tab 1 – Menu Item</a:t>
            </a:r>
          </a:p>
          <a:p>
            <a:pPr marL="342900" indent="-342900">
              <a:buAutoNum type="arabicPeriod"/>
            </a:pPr>
            <a:r>
              <a:rPr lang="en-US" sz="1600" b="1" dirty="0">
                <a:latin typeface="Segoe UI Semilight" panose="020B0402040204020203" pitchFamily="34" charset="0"/>
                <a:cs typeface="Segoe UI Semilight" panose="020B0402040204020203" pitchFamily="34" charset="0"/>
              </a:rPr>
              <a:t>Pick and icon to use. </a:t>
            </a:r>
            <a:r>
              <a:rPr lang="en-US" sz="1600" dirty="0">
                <a:solidFill>
                  <a:srgbClr val="F7315A"/>
                </a:solidFill>
                <a:latin typeface="Segoe UI Semilight" panose="020B0402040204020203" pitchFamily="34" charset="0"/>
                <a:cs typeface="Segoe UI Semilight" panose="020B0402040204020203" pitchFamily="34" charset="0"/>
              </a:rPr>
              <a:t>Drop down, Pick from Gallery, In Gallery, pick from Category.</a:t>
            </a:r>
          </a:p>
          <a:p>
            <a:pPr marL="342900" indent="-342900">
              <a:buAutoNum type="arabicPeriod"/>
            </a:pPr>
            <a:r>
              <a:rPr lang="en-US" sz="1600" b="1" dirty="0">
                <a:latin typeface="Segoe UI Semilight" panose="020B0402040204020203" pitchFamily="34" charset="0"/>
                <a:cs typeface="Segoe UI Semilight" panose="020B0402040204020203" pitchFamily="34" charset="0"/>
              </a:rPr>
              <a:t>Provide a title for that icon. </a:t>
            </a:r>
            <a:r>
              <a:rPr lang="en-US" sz="1600" dirty="0">
                <a:solidFill>
                  <a:srgbClr val="F7315A"/>
                </a:solidFill>
                <a:latin typeface="Segoe UI Semilight" panose="020B0402040204020203" pitchFamily="34" charset="0"/>
                <a:cs typeface="Segoe UI Semilight" panose="020B0402040204020203" pitchFamily="34" charset="0"/>
              </a:rPr>
              <a:t>Use the Icon title or create your own.  </a:t>
            </a:r>
          </a:p>
          <a:p>
            <a:pPr marL="342900" indent="-342900">
              <a:buAutoNum type="arabicPeriod"/>
            </a:pPr>
            <a:r>
              <a:rPr lang="en-US" sz="1600" b="1" dirty="0">
                <a:latin typeface="Segoe UI Semilight" panose="020B0402040204020203" pitchFamily="34" charset="0"/>
                <a:cs typeface="Segoe UI Semilight" panose="020B0402040204020203" pitchFamily="34" charset="0"/>
              </a:rPr>
              <a:t>Enter or Select the attribute needed. </a:t>
            </a:r>
            <a:r>
              <a:rPr lang="en-US" sz="1600" dirty="0">
                <a:solidFill>
                  <a:srgbClr val="F7315A"/>
                </a:solidFill>
                <a:latin typeface="Segoe UI Semilight" panose="020B0402040204020203" pitchFamily="34" charset="0"/>
                <a:cs typeface="Segoe UI Semilight" panose="020B0402040204020203" pitchFamily="34" charset="0"/>
              </a:rPr>
              <a:t>URL needs a web link, Phone Number needs a number, etc. </a:t>
            </a:r>
          </a:p>
          <a:p>
            <a:endParaRPr lang="en-US" sz="1600" dirty="0">
              <a:solidFill>
                <a:srgbClr val="F7315A"/>
              </a:solidFill>
              <a:latin typeface="Segoe UI Semilight" panose="020B0402040204020203" pitchFamily="34" charset="0"/>
              <a:cs typeface="Segoe UI Semilight" panose="020B0402040204020203" pitchFamily="34" charset="0"/>
            </a:endParaRPr>
          </a:p>
          <a:p>
            <a:pPr algn="ctr"/>
            <a:r>
              <a:rPr lang="en-US" sz="1200" b="1" dirty="0">
                <a:solidFill>
                  <a:srgbClr val="F7315A"/>
                </a:solidFill>
                <a:latin typeface="Segoe UI Semilight" panose="020B0402040204020203" pitchFamily="34" charset="0"/>
                <a:cs typeface="Segoe UI Semilight" panose="020B0402040204020203" pitchFamily="34" charset="0"/>
              </a:rPr>
              <a:t>NOTE – Instructions and tips are provided to assist on many of the pages. </a:t>
            </a:r>
          </a:p>
        </p:txBody>
      </p:sp>
      <p:sp>
        <p:nvSpPr>
          <p:cNvPr id="12" name="TextBox 11">
            <a:extLst>
              <a:ext uri="{FF2B5EF4-FFF2-40B4-BE49-F238E27FC236}">
                <a16:creationId xmlns:a16="http://schemas.microsoft.com/office/drawing/2014/main" id="{19EBF4B1-80F0-48B5-AE32-819E8AA5679E}"/>
              </a:ext>
            </a:extLst>
          </p:cNvPr>
          <p:cNvSpPr txBox="1"/>
          <p:nvPr/>
        </p:nvSpPr>
        <p:spPr>
          <a:xfrm>
            <a:off x="1750645" y="6463323"/>
            <a:ext cx="10029190" cy="153888"/>
          </a:xfrm>
          <a:prstGeom prst="rect">
            <a:avLst/>
          </a:prstGeom>
          <a:noFill/>
        </p:spPr>
        <p:txBody>
          <a:bodyPr wrap="square" lIns="0" tIns="0" rIns="0" bIns="0" rtlCol="0">
            <a:spAutoFit/>
          </a:bodyPr>
          <a:lstStyle/>
          <a:p>
            <a:pPr algn="r"/>
            <a:r>
              <a:rPr lang="en-US" sz="10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Copyright © 2001, 2021 Westlake Software, Inc.  Portions Copyright Microsoft Corp.  All Right Reserved. Confidential Information.   </a:t>
            </a:r>
          </a:p>
        </p:txBody>
      </p:sp>
      <p:sp>
        <p:nvSpPr>
          <p:cNvPr id="16" name="Rectangle 15">
            <a:extLst>
              <a:ext uri="{FF2B5EF4-FFF2-40B4-BE49-F238E27FC236}">
                <a16:creationId xmlns:a16="http://schemas.microsoft.com/office/drawing/2014/main" id="{9444CFFD-E362-44B4-B69A-37EC189CB86A}"/>
              </a:ext>
            </a:extLst>
          </p:cNvPr>
          <p:cNvSpPr/>
          <p:nvPr/>
        </p:nvSpPr>
        <p:spPr bwMode="auto">
          <a:xfrm>
            <a:off x="461108" y="457200"/>
            <a:ext cx="11261969" cy="623512"/>
          </a:xfrm>
          <a:prstGeom prst="rect">
            <a:avLst/>
          </a:prstGeom>
          <a:solidFill>
            <a:srgbClr val="F731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7" name="Title 3">
            <a:extLst>
              <a:ext uri="{FF2B5EF4-FFF2-40B4-BE49-F238E27FC236}">
                <a16:creationId xmlns:a16="http://schemas.microsoft.com/office/drawing/2014/main" id="{8C727B89-E7C5-4193-A417-F1A25FBBB2F3}"/>
              </a:ext>
            </a:extLst>
          </p:cNvPr>
          <p:cNvSpPr>
            <a:spLocks noGrp="1"/>
          </p:cNvSpPr>
          <p:nvPr>
            <p:ph type="title"/>
          </p:nvPr>
        </p:nvSpPr>
        <p:spPr>
          <a:xfrm>
            <a:off x="588263" y="457200"/>
            <a:ext cx="11018520" cy="553998"/>
          </a:xfrm>
        </p:spPr>
        <p:txBody>
          <a:bodyPr/>
          <a:lstStyle/>
          <a:p>
            <a:r>
              <a:rPr lang="en-US" dirty="0">
                <a:solidFill>
                  <a:schemeClr val="bg1"/>
                </a:solidFill>
              </a:rPr>
              <a:t>3. App Studio – Menus and Icons – Title Settings</a:t>
            </a:r>
          </a:p>
        </p:txBody>
      </p:sp>
      <p:pic>
        <p:nvPicPr>
          <p:cNvPr id="4" name="Picture 3">
            <a:extLst>
              <a:ext uri="{FF2B5EF4-FFF2-40B4-BE49-F238E27FC236}">
                <a16:creationId xmlns:a16="http://schemas.microsoft.com/office/drawing/2014/main" id="{CAA8575E-9F8A-468B-A8FF-C24D3425235A}"/>
              </a:ext>
            </a:extLst>
          </p:cNvPr>
          <p:cNvPicPr>
            <a:picLocks noChangeAspect="1"/>
          </p:cNvPicPr>
          <p:nvPr/>
        </p:nvPicPr>
        <p:blipFill>
          <a:blip r:embed="rId2"/>
          <a:stretch>
            <a:fillRect/>
          </a:stretch>
        </p:blipFill>
        <p:spPr>
          <a:xfrm>
            <a:off x="728663" y="3614277"/>
            <a:ext cx="3221334" cy="2474595"/>
          </a:xfrm>
          <a:prstGeom prst="rect">
            <a:avLst/>
          </a:prstGeom>
        </p:spPr>
      </p:pic>
      <p:pic>
        <p:nvPicPr>
          <p:cNvPr id="6" name="Picture 5">
            <a:extLst>
              <a:ext uri="{FF2B5EF4-FFF2-40B4-BE49-F238E27FC236}">
                <a16:creationId xmlns:a16="http://schemas.microsoft.com/office/drawing/2014/main" id="{D7C4DC2B-F48E-4BB2-A43F-F84884ED4190}"/>
              </a:ext>
            </a:extLst>
          </p:cNvPr>
          <p:cNvPicPr>
            <a:picLocks noChangeAspect="1"/>
          </p:cNvPicPr>
          <p:nvPr/>
        </p:nvPicPr>
        <p:blipFill>
          <a:blip r:embed="rId3"/>
          <a:stretch>
            <a:fillRect/>
          </a:stretch>
        </p:blipFill>
        <p:spPr>
          <a:xfrm>
            <a:off x="6977085" y="3652472"/>
            <a:ext cx="2969234" cy="2098326"/>
          </a:xfrm>
          <a:prstGeom prst="rect">
            <a:avLst/>
          </a:prstGeom>
        </p:spPr>
      </p:pic>
      <p:pic>
        <p:nvPicPr>
          <p:cNvPr id="9" name="Picture 8">
            <a:extLst>
              <a:ext uri="{FF2B5EF4-FFF2-40B4-BE49-F238E27FC236}">
                <a16:creationId xmlns:a16="http://schemas.microsoft.com/office/drawing/2014/main" id="{7F8F0E33-7910-45FA-A2AE-787F3B5BC0E2}"/>
              </a:ext>
            </a:extLst>
          </p:cNvPr>
          <p:cNvPicPr>
            <a:picLocks noChangeAspect="1"/>
          </p:cNvPicPr>
          <p:nvPr/>
        </p:nvPicPr>
        <p:blipFill>
          <a:blip r:embed="rId4"/>
          <a:stretch>
            <a:fillRect/>
          </a:stretch>
        </p:blipFill>
        <p:spPr>
          <a:xfrm>
            <a:off x="4076700" y="3688270"/>
            <a:ext cx="2269566" cy="1386650"/>
          </a:xfrm>
          <a:prstGeom prst="rect">
            <a:avLst/>
          </a:prstGeom>
        </p:spPr>
      </p:pic>
      <p:cxnSp>
        <p:nvCxnSpPr>
          <p:cNvPr id="13" name="Straight Arrow Connector 12">
            <a:extLst>
              <a:ext uri="{FF2B5EF4-FFF2-40B4-BE49-F238E27FC236}">
                <a16:creationId xmlns:a16="http://schemas.microsoft.com/office/drawing/2014/main" id="{CBF5CE72-C401-47BF-BBE8-19E84A945C9C}"/>
              </a:ext>
            </a:extLst>
          </p:cNvPr>
          <p:cNvCxnSpPr/>
          <p:nvPr/>
        </p:nvCxnSpPr>
        <p:spPr>
          <a:xfrm flipV="1">
            <a:off x="3436620" y="4107180"/>
            <a:ext cx="708660" cy="274415"/>
          </a:xfrm>
          <a:prstGeom prst="straightConnector1">
            <a:avLst/>
          </a:prstGeom>
          <a:ln>
            <a:solidFill>
              <a:srgbClr val="F7315A"/>
            </a:solidFill>
            <a:headEnd type="none"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14128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993C3105-34E6-4E73-8FB1-FDAFFB9FF49F}"/>
              </a:ext>
            </a:extLst>
          </p:cNvPr>
          <p:cNvSpPr txBox="1"/>
          <p:nvPr/>
        </p:nvSpPr>
        <p:spPr>
          <a:xfrm>
            <a:off x="461108" y="1239499"/>
            <a:ext cx="10923172" cy="1600438"/>
          </a:xfrm>
          <a:prstGeom prst="rect">
            <a:avLst/>
          </a:prstGeom>
          <a:noFill/>
        </p:spPr>
        <p:txBody>
          <a:bodyPr wrap="square" lIns="0" tIns="0" rIns="0" bIns="0" rtlCol="0">
            <a:spAutoFit/>
          </a:bodyPr>
          <a:lstStyle/>
          <a:p>
            <a:r>
              <a:rPr lang="en-US" sz="2400" b="1" dirty="0">
                <a:solidFill>
                  <a:srgbClr val="F7315A"/>
                </a:solidFill>
                <a:latin typeface="Segoe UI Semilight" panose="020B0402040204020203" pitchFamily="34" charset="0"/>
                <a:cs typeface="Segoe UI Semilight" panose="020B0402040204020203" pitchFamily="34" charset="0"/>
              </a:rPr>
              <a:t>Tab 2 – Assignments</a:t>
            </a:r>
          </a:p>
          <a:p>
            <a:pPr marL="342900" indent="-342900">
              <a:buAutoNum type="arabicPeriod"/>
            </a:pPr>
            <a:r>
              <a:rPr lang="en-US" sz="1600" b="1" dirty="0">
                <a:latin typeface="Segoe UI Semilight" panose="020B0402040204020203" pitchFamily="34" charset="0"/>
                <a:cs typeface="Segoe UI Semilight" panose="020B0402040204020203" pitchFamily="34" charset="0"/>
              </a:rPr>
              <a:t>Pick REP or Champions*</a:t>
            </a:r>
            <a:endParaRPr lang="en-US" sz="1600" dirty="0">
              <a:solidFill>
                <a:srgbClr val="F7315A"/>
              </a:solidFill>
              <a:latin typeface="Segoe UI Semilight" panose="020B0402040204020203" pitchFamily="34" charset="0"/>
              <a:cs typeface="Segoe UI Semilight" panose="020B0402040204020203" pitchFamily="34" charset="0"/>
            </a:endParaRPr>
          </a:p>
          <a:p>
            <a:pPr marL="342900" indent="-342900">
              <a:buAutoNum type="arabicPeriod"/>
            </a:pPr>
            <a:r>
              <a:rPr lang="en-US" sz="1600" b="1" dirty="0">
                <a:latin typeface="Segoe UI Semilight" panose="020B0402040204020203" pitchFamily="34" charset="0"/>
                <a:cs typeface="Segoe UI Semilight" panose="020B0402040204020203" pitchFamily="34" charset="0"/>
              </a:rPr>
              <a:t>Select Partner, Title (or Users if desired)</a:t>
            </a:r>
            <a:endParaRPr lang="en-US" sz="1600" dirty="0">
              <a:solidFill>
                <a:srgbClr val="F7315A"/>
              </a:solidFill>
              <a:latin typeface="Segoe UI Semilight" panose="020B0402040204020203" pitchFamily="34" charset="0"/>
              <a:cs typeface="Segoe UI Semilight" panose="020B0402040204020203" pitchFamily="34" charset="0"/>
            </a:endParaRPr>
          </a:p>
          <a:p>
            <a:pPr marL="342900" indent="-342900">
              <a:buAutoNum type="arabicPeriod"/>
            </a:pPr>
            <a:r>
              <a:rPr lang="en-US" sz="1600" b="1" dirty="0">
                <a:latin typeface="Segoe UI Semilight" panose="020B0402040204020203" pitchFamily="34" charset="0"/>
                <a:cs typeface="Segoe UI Semilight" panose="020B0402040204020203" pitchFamily="34" charset="0"/>
              </a:rPr>
              <a:t>Drag Partners/Titles/Users from the Available list on the left and drop them into the Selected list on the right</a:t>
            </a:r>
          </a:p>
          <a:p>
            <a:pPr marL="342900" indent="-342900">
              <a:buAutoNum type="arabicPeriod"/>
            </a:pPr>
            <a:r>
              <a:rPr lang="en-US" sz="1600" b="1" dirty="0">
                <a:latin typeface="Segoe UI Semilight" panose="020B0402040204020203" pitchFamily="34" charset="0"/>
                <a:cs typeface="Segoe UI Semilight" panose="020B0402040204020203" pitchFamily="34" charset="0"/>
              </a:rPr>
              <a:t>Click Add / Save</a:t>
            </a:r>
            <a:endParaRPr lang="en-US" sz="1600" dirty="0">
              <a:latin typeface="Segoe UI Semilight" panose="020B0402040204020203" pitchFamily="34" charset="0"/>
              <a:cs typeface="Segoe UI Semilight" panose="020B0402040204020203" pitchFamily="34" charset="0"/>
            </a:endParaRPr>
          </a:p>
          <a:p>
            <a:endParaRPr lang="en-US" sz="1600" dirty="0">
              <a:solidFill>
                <a:srgbClr val="F7315A"/>
              </a:solidFill>
              <a:latin typeface="Segoe UI Semilight" panose="020B0402040204020203" pitchFamily="34" charset="0"/>
              <a:cs typeface="Segoe UI Semilight" panose="020B0402040204020203" pitchFamily="34" charset="0"/>
            </a:endParaRPr>
          </a:p>
        </p:txBody>
      </p:sp>
      <p:sp>
        <p:nvSpPr>
          <p:cNvPr id="12" name="TextBox 11">
            <a:extLst>
              <a:ext uri="{FF2B5EF4-FFF2-40B4-BE49-F238E27FC236}">
                <a16:creationId xmlns:a16="http://schemas.microsoft.com/office/drawing/2014/main" id="{19EBF4B1-80F0-48B5-AE32-819E8AA5679E}"/>
              </a:ext>
            </a:extLst>
          </p:cNvPr>
          <p:cNvSpPr txBox="1"/>
          <p:nvPr/>
        </p:nvSpPr>
        <p:spPr>
          <a:xfrm>
            <a:off x="1750645" y="6463323"/>
            <a:ext cx="10029190" cy="153888"/>
          </a:xfrm>
          <a:prstGeom prst="rect">
            <a:avLst/>
          </a:prstGeom>
          <a:noFill/>
        </p:spPr>
        <p:txBody>
          <a:bodyPr wrap="square" lIns="0" tIns="0" rIns="0" bIns="0" rtlCol="0">
            <a:spAutoFit/>
          </a:bodyPr>
          <a:lstStyle/>
          <a:p>
            <a:pPr algn="r"/>
            <a:r>
              <a:rPr lang="en-US" sz="10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Copyright © 2001, 2021 Westlake Software, Inc.  Portions Copyright Microsoft Corp.  All Right Reserved. Confidential Information.   </a:t>
            </a:r>
          </a:p>
        </p:txBody>
      </p:sp>
      <p:sp>
        <p:nvSpPr>
          <p:cNvPr id="16" name="Rectangle 15">
            <a:extLst>
              <a:ext uri="{FF2B5EF4-FFF2-40B4-BE49-F238E27FC236}">
                <a16:creationId xmlns:a16="http://schemas.microsoft.com/office/drawing/2014/main" id="{9444CFFD-E362-44B4-B69A-37EC189CB86A}"/>
              </a:ext>
            </a:extLst>
          </p:cNvPr>
          <p:cNvSpPr/>
          <p:nvPr/>
        </p:nvSpPr>
        <p:spPr bwMode="auto">
          <a:xfrm>
            <a:off x="461108" y="457200"/>
            <a:ext cx="11261969" cy="623512"/>
          </a:xfrm>
          <a:prstGeom prst="rect">
            <a:avLst/>
          </a:prstGeom>
          <a:solidFill>
            <a:srgbClr val="F731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7" name="Title 3">
            <a:extLst>
              <a:ext uri="{FF2B5EF4-FFF2-40B4-BE49-F238E27FC236}">
                <a16:creationId xmlns:a16="http://schemas.microsoft.com/office/drawing/2014/main" id="{8C727B89-E7C5-4193-A417-F1A25FBBB2F3}"/>
              </a:ext>
            </a:extLst>
          </p:cNvPr>
          <p:cNvSpPr>
            <a:spLocks noGrp="1"/>
          </p:cNvSpPr>
          <p:nvPr>
            <p:ph type="title"/>
          </p:nvPr>
        </p:nvSpPr>
        <p:spPr>
          <a:xfrm>
            <a:off x="588263" y="457200"/>
            <a:ext cx="11018520" cy="553998"/>
          </a:xfrm>
        </p:spPr>
        <p:txBody>
          <a:bodyPr/>
          <a:lstStyle/>
          <a:p>
            <a:r>
              <a:rPr lang="en-US" dirty="0">
                <a:solidFill>
                  <a:schemeClr val="bg1"/>
                </a:solidFill>
              </a:rPr>
              <a:t>3. App Studio – Menus and Icons – Title Settings</a:t>
            </a:r>
          </a:p>
        </p:txBody>
      </p:sp>
      <p:sp>
        <p:nvSpPr>
          <p:cNvPr id="2" name="TextBox 1">
            <a:extLst>
              <a:ext uri="{FF2B5EF4-FFF2-40B4-BE49-F238E27FC236}">
                <a16:creationId xmlns:a16="http://schemas.microsoft.com/office/drawing/2014/main" id="{640B583B-71E7-4998-951A-D1CF0C071819}"/>
              </a:ext>
            </a:extLst>
          </p:cNvPr>
          <p:cNvSpPr txBox="1"/>
          <p:nvPr/>
        </p:nvSpPr>
        <p:spPr>
          <a:xfrm>
            <a:off x="7139340" y="5277899"/>
            <a:ext cx="2621280" cy="1015663"/>
          </a:xfrm>
          <a:prstGeom prst="rect">
            <a:avLst/>
          </a:prstGeom>
          <a:noFill/>
        </p:spPr>
        <p:txBody>
          <a:bodyPr wrap="square" lIns="0" tIns="0" rIns="0" bIns="0" rtlCol="0">
            <a:spAutoFit/>
          </a:bodyPr>
          <a:lstStyle/>
          <a:p>
            <a:r>
              <a:rPr lang="en-US" sz="1600" b="1" dirty="0">
                <a:solidFill>
                  <a:srgbClr val="0070C0"/>
                </a:solidFill>
                <a:latin typeface="Segoe UI Semilight" panose="020B0402040204020203" pitchFamily="34" charset="0"/>
                <a:cs typeface="Segoe UI Semilight" panose="020B0402040204020203" pitchFamily="34" charset="0"/>
              </a:rPr>
              <a:t>Reminder: Each tab updates based on hierarchy (moving left-to-right).</a:t>
            </a:r>
          </a:p>
          <a:p>
            <a:pPr algn="l"/>
            <a:endParaRPr lang="en-US" dirty="0" err="1">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p:txBody>
      </p:sp>
      <p:sp>
        <p:nvSpPr>
          <p:cNvPr id="11" name="TextBox 10">
            <a:extLst>
              <a:ext uri="{FF2B5EF4-FFF2-40B4-BE49-F238E27FC236}">
                <a16:creationId xmlns:a16="http://schemas.microsoft.com/office/drawing/2014/main" id="{C0B053A2-2079-41DD-82FF-090A8B42B8EA}"/>
              </a:ext>
            </a:extLst>
          </p:cNvPr>
          <p:cNvSpPr txBox="1"/>
          <p:nvPr/>
        </p:nvSpPr>
        <p:spPr>
          <a:xfrm>
            <a:off x="461108" y="6123801"/>
            <a:ext cx="2337817" cy="553998"/>
          </a:xfrm>
          <a:prstGeom prst="rect">
            <a:avLst/>
          </a:prstGeom>
          <a:noFill/>
        </p:spPr>
        <p:txBody>
          <a:bodyPr wrap="square" lIns="0" tIns="0" rIns="0" bIns="0" rtlCol="0">
            <a:spAutoFit/>
          </a:bodyPr>
          <a:lstStyle/>
          <a:p>
            <a:pPr algn="l"/>
            <a:r>
              <a:rPr lang="en-US" sz="1200" dirty="0">
                <a:latin typeface="Segoe UI Semilight" panose="020B0402040204020203" pitchFamily="34" charset="0"/>
                <a:cs typeface="Segoe UI Semilight" panose="020B0402040204020203" pitchFamily="34" charset="0"/>
              </a:rPr>
              <a:t>*Selection is available for markets / countries with both REP and Champions. Others will not see this. </a:t>
            </a:r>
          </a:p>
        </p:txBody>
      </p:sp>
      <p:pic>
        <p:nvPicPr>
          <p:cNvPr id="5" name="Picture 4">
            <a:extLst>
              <a:ext uri="{FF2B5EF4-FFF2-40B4-BE49-F238E27FC236}">
                <a16:creationId xmlns:a16="http://schemas.microsoft.com/office/drawing/2014/main" id="{74362E3E-1C3F-420E-9008-DD2760057E34}"/>
              </a:ext>
            </a:extLst>
          </p:cNvPr>
          <p:cNvPicPr>
            <a:picLocks noChangeAspect="1"/>
          </p:cNvPicPr>
          <p:nvPr/>
        </p:nvPicPr>
        <p:blipFill>
          <a:blip r:embed="rId2"/>
          <a:stretch>
            <a:fillRect/>
          </a:stretch>
        </p:blipFill>
        <p:spPr>
          <a:xfrm>
            <a:off x="2262429" y="2553497"/>
            <a:ext cx="3382159" cy="3046834"/>
          </a:xfrm>
          <a:prstGeom prst="rect">
            <a:avLst/>
          </a:prstGeom>
        </p:spPr>
      </p:pic>
      <p:pic>
        <p:nvPicPr>
          <p:cNvPr id="8" name="Picture 7">
            <a:extLst>
              <a:ext uri="{FF2B5EF4-FFF2-40B4-BE49-F238E27FC236}">
                <a16:creationId xmlns:a16="http://schemas.microsoft.com/office/drawing/2014/main" id="{4DAEA1F9-071C-4B2C-98E9-CF17D7E3E952}"/>
              </a:ext>
            </a:extLst>
          </p:cNvPr>
          <p:cNvPicPr>
            <a:picLocks noChangeAspect="1"/>
          </p:cNvPicPr>
          <p:nvPr/>
        </p:nvPicPr>
        <p:blipFill>
          <a:blip r:embed="rId3"/>
          <a:stretch>
            <a:fillRect/>
          </a:stretch>
        </p:blipFill>
        <p:spPr>
          <a:xfrm>
            <a:off x="6242049" y="2553497"/>
            <a:ext cx="4054094" cy="2533808"/>
          </a:xfrm>
          <a:prstGeom prst="rect">
            <a:avLst/>
          </a:prstGeom>
        </p:spPr>
      </p:pic>
    </p:spTree>
    <p:extLst>
      <p:ext uri="{BB962C8B-B14F-4D97-AF65-F5344CB8AC3E}">
        <p14:creationId xmlns:p14="http://schemas.microsoft.com/office/powerpoint/2010/main" val="1282942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993C3105-34E6-4E73-8FB1-FDAFFB9FF49F}"/>
              </a:ext>
            </a:extLst>
          </p:cNvPr>
          <p:cNvSpPr txBox="1"/>
          <p:nvPr/>
        </p:nvSpPr>
        <p:spPr>
          <a:xfrm>
            <a:off x="461108" y="1239499"/>
            <a:ext cx="10923172" cy="2585323"/>
          </a:xfrm>
          <a:prstGeom prst="rect">
            <a:avLst/>
          </a:prstGeom>
          <a:noFill/>
        </p:spPr>
        <p:txBody>
          <a:bodyPr wrap="square" lIns="0" tIns="0" rIns="0" bIns="0" rtlCol="0">
            <a:spAutoFit/>
          </a:bodyPr>
          <a:lstStyle/>
          <a:p>
            <a:r>
              <a:rPr lang="en-US" sz="2400" b="1" dirty="0">
                <a:solidFill>
                  <a:srgbClr val="F7315A"/>
                </a:solidFill>
                <a:latin typeface="Segoe UI Semilight" panose="020B0402040204020203" pitchFamily="34" charset="0"/>
                <a:cs typeface="Segoe UI Semilight" panose="020B0402040204020203" pitchFamily="34" charset="0"/>
              </a:rPr>
              <a:t>Tab 3 or 4 (depending on your view) – Advanced</a:t>
            </a:r>
          </a:p>
          <a:p>
            <a:endParaRPr lang="en-US" sz="1600" b="1" dirty="0">
              <a:latin typeface="Segoe UI Semilight" panose="020B0402040204020203" pitchFamily="34" charset="0"/>
              <a:cs typeface="Segoe UI Semilight" panose="020B0402040204020203" pitchFamily="34" charset="0"/>
            </a:endParaRPr>
          </a:p>
          <a:p>
            <a:r>
              <a:rPr lang="en-US" sz="1600" b="1" dirty="0">
                <a:latin typeface="Segoe UI Semilight" panose="020B0402040204020203" pitchFamily="34" charset="0"/>
                <a:cs typeface="Segoe UI Semilight" panose="020B0402040204020203" pitchFamily="34" charset="0"/>
              </a:rPr>
              <a:t>Advanced allows you to make and icon flash/pulse between two colors. Options include:</a:t>
            </a:r>
          </a:p>
          <a:p>
            <a:endParaRPr lang="en-US" sz="1600" b="1" dirty="0">
              <a:latin typeface="Segoe UI Semilight" panose="020B0402040204020203" pitchFamily="34" charset="0"/>
              <a:cs typeface="Segoe UI Semilight" panose="020B0402040204020203" pitchFamily="34" charset="0"/>
            </a:endParaRPr>
          </a:p>
          <a:p>
            <a:pPr marL="285750" indent="-285750">
              <a:buFont typeface="Arial" panose="020B0604020202020204" pitchFamily="34" charset="0"/>
              <a:buChar char="•"/>
            </a:pPr>
            <a:r>
              <a:rPr lang="en-US" sz="1600" b="1" dirty="0">
                <a:latin typeface="Segoe UI Semilight" panose="020B0402040204020203" pitchFamily="34" charset="0"/>
                <a:cs typeface="Segoe UI Semilight" panose="020B0402040204020203" pitchFamily="34" charset="0"/>
              </a:rPr>
              <a:t>Never – </a:t>
            </a:r>
            <a:r>
              <a:rPr lang="en-US" sz="1600" b="1" dirty="0">
                <a:solidFill>
                  <a:srgbClr val="F7315A"/>
                </a:solidFill>
                <a:latin typeface="Segoe UI Semilight" panose="020B0402040204020203" pitchFamily="34" charset="0"/>
                <a:cs typeface="Segoe UI Semilight" panose="020B0402040204020203" pitchFamily="34" charset="0"/>
              </a:rPr>
              <a:t>Default, Icon does not flash/pulse</a:t>
            </a:r>
          </a:p>
          <a:p>
            <a:pPr marL="285750" indent="-285750">
              <a:buFont typeface="Arial" panose="020B0604020202020204" pitchFamily="34" charset="0"/>
              <a:buChar char="•"/>
            </a:pPr>
            <a:r>
              <a:rPr lang="en-US" sz="1600" b="1" dirty="0">
                <a:latin typeface="Segoe UI Semilight" panose="020B0402040204020203" pitchFamily="34" charset="0"/>
                <a:cs typeface="Segoe UI Semilight" panose="020B0402040204020203" pitchFamily="34" charset="0"/>
              </a:rPr>
              <a:t>Always – </a:t>
            </a:r>
            <a:r>
              <a:rPr lang="en-US" sz="1600" b="1" dirty="0">
                <a:solidFill>
                  <a:srgbClr val="F7315A"/>
                </a:solidFill>
                <a:latin typeface="Segoe UI Semilight" panose="020B0402040204020203" pitchFamily="34" charset="0"/>
                <a:cs typeface="Segoe UI Semilight" panose="020B0402040204020203" pitchFamily="34" charset="0"/>
              </a:rPr>
              <a:t>Always is flashing/pulsing</a:t>
            </a:r>
          </a:p>
          <a:p>
            <a:pPr marL="285750" indent="-285750">
              <a:buFont typeface="Arial" panose="020B0604020202020204" pitchFamily="34" charset="0"/>
              <a:buChar char="•"/>
            </a:pPr>
            <a:r>
              <a:rPr lang="en-US" sz="1600" b="1" dirty="0">
                <a:latin typeface="Segoe UI Semilight" panose="020B0402040204020203" pitchFamily="34" charset="0"/>
                <a:cs typeface="Segoe UI Semilight" panose="020B0402040204020203" pitchFamily="34" charset="0"/>
              </a:rPr>
              <a:t>Until Opened – </a:t>
            </a:r>
            <a:r>
              <a:rPr lang="en-US" sz="1600" b="1" dirty="0">
                <a:solidFill>
                  <a:srgbClr val="F7315A"/>
                </a:solidFill>
                <a:latin typeface="Segoe UI Semilight" panose="020B0402040204020203" pitchFamily="34" charset="0"/>
                <a:cs typeface="Segoe UI Semilight" panose="020B0402040204020203" pitchFamily="34" charset="0"/>
              </a:rPr>
              <a:t>Flashes/pulses until the user clicks on the icon</a:t>
            </a:r>
          </a:p>
          <a:p>
            <a:pPr marL="285750" indent="-285750">
              <a:buFont typeface="Arial" panose="020B0604020202020204" pitchFamily="34" charset="0"/>
              <a:buChar char="•"/>
            </a:pPr>
            <a:r>
              <a:rPr lang="en-US" sz="1600" b="1" dirty="0">
                <a:latin typeface="Segoe UI Semilight" panose="020B0402040204020203" pitchFamily="34" charset="0"/>
                <a:cs typeface="Segoe UI Semilight" panose="020B0402040204020203" pitchFamily="34" charset="0"/>
              </a:rPr>
              <a:t>Until Submitted – </a:t>
            </a:r>
            <a:r>
              <a:rPr lang="en-US" sz="1600" b="1" dirty="0">
                <a:solidFill>
                  <a:srgbClr val="F7315A"/>
                </a:solidFill>
                <a:latin typeface="Segoe UI Semilight" panose="020B0402040204020203" pitchFamily="34" charset="0"/>
                <a:cs typeface="Segoe UI Semilight" panose="020B0402040204020203" pitchFamily="34" charset="0"/>
              </a:rPr>
              <a:t>For form submission. Works until a form is submitted</a:t>
            </a:r>
          </a:p>
          <a:p>
            <a:endParaRPr lang="en-US" sz="1600" b="1" dirty="0">
              <a:solidFill>
                <a:srgbClr val="F7315A"/>
              </a:solidFill>
              <a:latin typeface="Segoe UI Semilight" panose="020B0402040204020203" pitchFamily="34" charset="0"/>
              <a:cs typeface="Segoe UI Semilight" panose="020B0402040204020203" pitchFamily="34" charset="0"/>
            </a:endParaRPr>
          </a:p>
          <a:p>
            <a:endParaRPr lang="en-US" sz="1600" dirty="0">
              <a:solidFill>
                <a:srgbClr val="F7315A"/>
              </a:solidFill>
              <a:latin typeface="Segoe UI Semilight" panose="020B0402040204020203" pitchFamily="34" charset="0"/>
              <a:cs typeface="Segoe UI Semilight" panose="020B0402040204020203" pitchFamily="34" charset="0"/>
            </a:endParaRPr>
          </a:p>
        </p:txBody>
      </p:sp>
      <p:sp>
        <p:nvSpPr>
          <p:cNvPr id="12" name="TextBox 11">
            <a:extLst>
              <a:ext uri="{FF2B5EF4-FFF2-40B4-BE49-F238E27FC236}">
                <a16:creationId xmlns:a16="http://schemas.microsoft.com/office/drawing/2014/main" id="{19EBF4B1-80F0-48B5-AE32-819E8AA5679E}"/>
              </a:ext>
            </a:extLst>
          </p:cNvPr>
          <p:cNvSpPr txBox="1"/>
          <p:nvPr/>
        </p:nvSpPr>
        <p:spPr>
          <a:xfrm>
            <a:off x="1750645" y="6463323"/>
            <a:ext cx="10029190" cy="153888"/>
          </a:xfrm>
          <a:prstGeom prst="rect">
            <a:avLst/>
          </a:prstGeom>
          <a:noFill/>
        </p:spPr>
        <p:txBody>
          <a:bodyPr wrap="square" lIns="0" tIns="0" rIns="0" bIns="0" rtlCol="0">
            <a:spAutoFit/>
          </a:bodyPr>
          <a:lstStyle/>
          <a:p>
            <a:pPr algn="r"/>
            <a:r>
              <a:rPr lang="en-US" sz="10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Copyright © 2001, 2021 Westlake Software, Inc.  Portions Copyright Microsoft Corp.  All Right Reserved. Confidential Information.   </a:t>
            </a:r>
          </a:p>
        </p:txBody>
      </p:sp>
      <p:sp>
        <p:nvSpPr>
          <p:cNvPr id="16" name="Rectangle 15">
            <a:extLst>
              <a:ext uri="{FF2B5EF4-FFF2-40B4-BE49-F238E27FC236}">
                <a16:creationId xmlns:a16="http://schemas.microsoft.com/office/drawing/2014/main" id="{9444CFFD-E362-44B4-B69A-37EC189CB86A}"/>
              </a:ext>
            </a:extLst>
          </p:cNvPr>
          <p:cNvSpPr/>
          <p:nvPr/>
        </p:nvSpPr>
        <p:spPr bwMode="auto">
          <a:xfrm>
            <a:off x="461108" y="457200"/>
            <a:ext cx="11261969" cy="623512"/>
          </a:xfrm>
          <a:prstGeom prst="rect">
            <a:avLst/>
          </a:prstGeom>
          <a:solidFill>
            <a:srgbClr val="F731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7" name="Title 3">
            <a:extLst>
              <a:ext uri="{FF2B5EF4-FFF2-40B4-BE49-F238E27FC236}">
                <a16:creationId xmlns:a16="http://schemas.microsoft.com/office/drawing/2014/main" id="{8C727B89-E7C5-4193-A417-F1A25FBBB2F3}"/>
              </a:ext>
            </a:extLst>
          </p:cNvPr>
          <p:cNvSpPr>
            <a:spLocks noGrp="1"/>
          </p:cNvSpPr>
          <p:nvPr>
            <p:ph type="title"/>
          </p:nvPr>
        </p:nvSpPr>
        <p:spPr>
          <a:xfrm>
            <a:off x="588263" y="457200"/>
            <a:ext cx="11018520" cy="553998"/>
          </a:xfrm>
        </p:spPr>
        <p:txBody>
          <a:bodyPr/>
          <a:lstStyle/>
          <a:p>
            <a:r>
              <a:rPr lang="en-US" dirty="0">
                <a:solidFill>
                  <a:schemeClr val="bg1"/>
                </a:solidFill>
              </a:rPr>
              <a:t>3. App Studio – Menus and Icons – Title Settings</a:t>
            </a:r>
          </a:p>
        </p:txBody>
      </p:sp>
      <p:pic>
        <p:nvPicPr>
          <p:cNvPr id="4" name="Picture 3">
            <a:extLst>
              <a:ext uri="{FF2B5EF4-FFF2-40B4-BE49-F238E27FC236}">
                <a16:creationId xmlns:a16="http://schemas.microsoft.com/office/drawing/2014/main" id="{E7870B0A-547B-4866-9994-8D516AB3AC2E}"/>
              </a:ext>
            </a:extLst>
          </p:cNvPr>
          <p:cNvPicPr>
            <a:picLocks noChangeAspect="1"/>
          </p:cNvPicPr>
          <p:nvPr/>
        </p:nvPicPr>
        <p:blipFill>
          <a:blip r:embed="rId2"/>
          <a:stretch>
            <a:fillRect/>
          </a:stretch>
        </p:blipFill>
        <p:spPr>
          <a:xfrm>
            <a:off x="3790950" y="3719213"/>
            <a:ext cx="4050030" cy="2199585"/>
          </a:xfrm>
          <a:prstGeom prst="rect">
            <a:avLst/>
          </a:prstGeom>
        </p:spPr>
      </p:pic>
    </p:spTree>
    <p:extLst>
      <p:ext uri="{BB962C8B-B14F-4D97-AF65-F5344CB8AC3E}">
        <p14:creationId xmlns:p14="http://schemas.microsoft.com/office/powerpoint/2010/main" val="379030197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993C3105-34E6-4E73-8FB1-FDAFFB9FF49F}"/>
              </a:ext>
            </a:extLst>
          </p:cNvPr>
          <p:cNvSpPr txBox="1"/>
          <p:nvPr/>
        </p:nvSpPr>
        <p:spPr>
          <a:xfrm>
            <a:off x="461108" y="1239499"/>
            <a:ext cx="10923172" cy="1846659"/>
          </a:xfrm>
          <a:prstGeom prst="rect">
            <a:avLst/>
          </a:prstGeom>
          <a:noFill/>
        </p:spPr>
        <p:txBody>
          <a:bodyPr wrap="square" lIns="0" tIns="0" rIns="0" bIns="0" rtlCol="0">
            <a:spAutoFit/>
          </a:bodyPr>
          <a:lstStyle/>
          <a:p>
            <a:r>
              <a:rPr lang="en-US" sz="2400" b="1" dirty="0">
                <a:solidFill>
                  <a:srgbClr val="F7315A"/>
                </a:solidFill>
                <a:latin typeface="Segoe UI Semilight" panose="020B0402040204020203" pitchFamily="34" charset="0"/>
                <a:cs typeface="Segoe UI Semilight" panose="020B0402040204020203" pitchFamily="34" charset="0"/>
              </a:rPr>
              <a:t>Create your own News Network for each Partner</a:t>
            </a:r>
          </a:p>
          <a:p>
            <a:endParaRPr lang="en-US" sz="1600" b="1" dirty="0">
              <a:latin typeface="Segoe UI Semilight" panose="020B0402040204020203" pitchFamily="34" charset="0"/>
              <a:cs typeface="Segoe UI Semilight" panose="020B0402040204020203" pitchFamily="34" charset="0"/>
            </a:endParaRPr>
          </a:p>
          <a:p>
            <a:r>
              <a:rPr lang="en-US" sz="1600" b="1" dirty="0">
                <a:latin typeface="Segoe UI Semilight" panose="020B0402040204020203" pitchFamily="34" charset="0"/>
                <a:cs typeface="Segoe UI Semilight" panose="020B0402040204020203" pitchFamily="34" charset="0"/>
              </a:rPr>
              <a:t>News feed is designed to keep the REP program more interesting. It’s not a form to submit or a content form (covered later) and not a push notification. Modeled after Microsoft News, this option is excellent for general announcements, product announcements and anything else that feels like news you wish to communicate to your Reps. </a:t>
            </a:r>
          </a:p>
          <a:p>
            <a:endParaRPr lang="en-US" sz="1600" b="1" dirty="0">
              <a:latin typeface="Segoe UI Semilight" panose="020B0402040204020203" pitchFamily="34" charset="0"/>
              <a:cs typeface="Segoe UI Semilight" panose="020B0402040204020203" pitchFamily="34" charset="0"/>
            </a:endParaRPr>
          </a:p>
          <a:p>
            <a:r>
              <a:rPr lang="en-US" sz="1600" b="1" dirty="0">
                <a:latin typeface="Segoe UI Semilight" panose="020B0402040204020203" pitchFamily="34" charset="0"/>
                <a:cs typeface="Segoe UI Semilight" panose="020B0402040204020203" pitchFamily="34" charset="0"/>
              </a:rPr>
              <a:t>Administration Drop Down &gt;&gt; App Studio &gt;&gt;News Feed tab. </a:t>
            </a:r>
            <a:endParaRPr lang="en-US" sz="1600" dirty="0">
              <a:solidFill>
                <a:srgbClr val="F7315A"/>
              </a:solidFill>
              <a:latin typeface="Segoe UI Semilight" panose="020B0402040204020203" pitchFamily="34" charset="0"/>
              <a:cs typeface="Segoe UI Semilight" panose="020B0402040204020203" pitchFamily="34" charset="0"/>
            </a:endParaRPr>
          </a:p>
        </p:txBody>
      </p:sp>
      <p:sp>
        <p:nvSpPr>
          <p:cNvPr id="12" name="TextBox 11">
            <a:extLst>
              <a:ext uri="{FF2B5EF4-FFF2-40B4-BE49-F238E27FC236}">
                <a16:creationId xmlns:a16="http://schemas.microsoft.com/office/drawing/2014/main" id="{19EBF4B1-80F0-48B5-AE32-819E8AA5679E}"/>
              </a:ext>
            </a:extLst>
          </p:cNvPr>
          <p:cNvSpPr txBox="1"/>
          <p:nvPr/>
        </p:nvSpPr>
        <p:spPr>
          <a:xfrm>
            <a:off x="1750645" y="6463323"/>
            <a:ext cx="10029190" cy="153888"/>
          </a:xfrm>
          <a:prstGeom prst="rect">
            <a:avLst/>
          </a:prstGeom>
          <a:noFill/>
        </p:spPr>
        <p:txBody>
          <a:bodyPr wrap="square" lIns="0" tIns="0" rIns="0" bIns="0" rtlCol="0">
            <a:spAutoFit/>
          </a:bodyPr>
          <a:lstStyle/>
          <a:p>
            <a:pPr algn="r"/>
            <a:r>
              <a:rPr lang="en-US" sz="10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Copyright © 2001, 2021 Westlake Software, Inc.  Portions Copyright Microsoft Corp.  All Right Reserved. Confidential Information.   </a:t>
            </a:r>
          </a:p>
        </p:txBody>
      </p:sp>
      <p:sp>
        <p:nvSpPr>
          <p:cNvPr id="16" name="Rectangle 15">
            <a:extLst>
              <a:ext uri="{FF2B5EF4-FFF2-40B4-BE49-F238E27FC236}">
                <a16:creationId xmlns:a16="http://schemas.microsoft.com/office/drawing/2014/main" id="{9444CFFD-E362-44B4-B69A-37EC189CB86A}"/>
              </a:ext>
            </a:extLst>
          </p:cNvPr>
          <p:cNvSpPr/>
          <p:nvPr/>
        </p:nvSpPr>
        <p:spPr bwMode="auto">
          <a:xfrm>
            <a:off x="461108" y="457200"/>
            <a:ext cx="11261969" cy="623512"/>
          </a:xfrm>
          <a:prstGeom prst="rect">
            <a:avLst/>
          </a:prstGeom>
          <a:solidFill>
            <a:srgbClr val="F731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7" name="Title 3">
            <a:extLst>
              <a:ext uri="{FF2B5EF4-FFF2-40B4-BE49-F238E27FC236}">
                <a16:creationId xmlns:a16="http://schemas.microsoft.com/office/drawing/2014/main" id="{8C727B89-E7C5-4193-A417-F1A25FBBB2F3}"/>
              </a:ext>
            </a:extLst>
          </p:cNvPr>
          <p:cNvSpPr>
            <a:spLocks noGrp="1"/>
          </p:cNvSpPr>
          <p:nvPr>
            <p:ph type="title"/>
          </p:nvPr>
        </p:nvSpPr>
        <p:spPr>
          <a:xfrm>
            <a:off x="588263" y="457200"/>
            <a:ext cx="11018520" cy="553998"/>
          </a:xfrm>
        </p:spPr>
        <p:txBody>
          <a:bodyPr/>
          <a:lstStyle/>
          <a:p>
            <a:r>
              <a:rPr lang="en-US" dirty="0">
                <a:solidFill>
                  <a:schemeClr val="bg1"/>
                </a:solidFill>
              </a:rPr>
              <a:t>3. App Studio – News Feed Overview</a:t>
            </a:r>
          </a:p>
        </p:txBody>
      </p:sp>
      <p:pic>
        <p:nvPicPr>
          <p:cNvPr id="4" name="Picture 3">
            <a:extLst>
              <a:ext uri="{FF2B5EF4-FFF2-40B4-BE49-F238E27FC236}">
                <a16:creationId xmlns:a16="http://schemas.microsoft.com/office/drawing/2014/main" id="{FFD11DC4-E4F1-42F4-84A1-C35407BA4B6E}"/>
              </a:ext>
            </a:extLst>
          </p:cNvPr>
          <p:cNvPicPr>
            <a:picLocks noChangeAspect="1"/>
          </p:cNvPicPr>
          <p:nvPr/>
        </p:nvPicPr>
        <p:blipFill>
          <a:blip r:embed="rId2"/>
          <a:stretch>
            <a:fillRect/>
          </a:stretch>
        </p:blipFill>
        <p:spPr>
          <a:xfrm>
            <a:off x="461108" y="3367690"/>
            <a:ext cx="7421880" cy="2358971"/>
          </a:xfrm>
          <a:prstGeom prst="rect">
            <a:avLst/>
          </a:prstGeom>
          <a:ln>
            <a:solidFill>
              <a:schemeClr val="bg1">
                <a:lumMod val="85000"/>
              </a:schemeClr>
            </a:solidFill>
          </a:ln>
        </p:spPr>
      </p:pic>
      <p:grpSp>
        <p:nvGrpSpPr>
          <p:cNvPr id="15" name="Group 14">
            <a:extLst>
              <a:ext uri="{FF2B5EF4-FFF2-40B4-BE49-F238E27FC236}">
                <a16:creationId xmlns:a16="http://schemas.microsoft.com/office/drawing/2014/main" id="{96158D4F-4350-4528-B1DA-5B6DC6DF009A}"/>
              </a:ext>
            </a:extLst>
          </p:cNvPr>
          <p:cNvGrpSpPr/>
          <p:nvPr/>
        </p:nvGrpSpPr>
        <p:grpSpPr>
          <a:xfrm>
            <a:off x="9027795" y="2531721"/>
            <a:ext cx="1748117" cy="3713283"/>
            <a:chOff x="9027795" y="2531721"/>
            <a:chExt cx="1748117" cy="3713283"/>
          </a:xfrm>
        </p:grpSpPr>
        <p:pic>
          <p:nvPicPr>
            <p:cNvPr id="14" name="Picture 13">
              <a:extLst>
                <a:ext uri="{FF2B5EF4-FFF2-40B4-BE49-F238E27FC236}">
                  <a16:creationId xmlns:a16="http://schemas.microsoft.com/office/drawing/2014/main" id="{8020D692-3F9D-4638-B4F8-A3FC934182CD}"/>
                </a:ext>
              </a:extLst>
            </p:cNvPr>
            <p:cNvPicPr>
              <a:picLocks noChangeAspect="1"/>
            </p:cNvPicPr>
            <p:nvPr/>
          </p:nvPicPr>
          <p:blipFill>
            <a:blip r:embed="rId3"/>
            <a:stretch>
              <a:fillRect/>
            </a:stretch>
          </p:blipFill>
          <p:spPr>
            <a:xfrm>
              <a:off x="9027795" y="2531721"/>
              <a:ext cx="1748117" cy="3713283"/>
            </a:xfrm>
            <a:prstGeom prst="rect">
              <a:avLst/>
            </a:prstGeom>
          </p:spPr>
        </p:pic>
        <p:sp>
          <p:nvSpPr>
            <p:cNvPr id="11" name="Oval 10">
              <a:extLst>
                <a:ext uri="{FF2B5EF4-FFF2-40B4-BE49-F238E27FC236}">
                  <a16:creationId xmlns:a16="http://schemas.microsoft.com/office/drawing/2014/main" id="{3559EB31-D36A-452A-A44A-E7F8A19813FA}"/>
                </a:ext>
              </a:extLst>
            </p:cNvPr>
            <p:cNvSpPr/>
            <p:nvPr/>
          </p:nvSpPr>
          <p:spPr bwMode="auto">
            <a:xfrm>
              <a:off x="10085070" y="3822820"/>
              <a:ext cx="533400" cy="304800"/>
            </a:xfrm>
            <a:prstGeom prst="ellipse">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77819332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993C3105-34E6-4E73-8FB1-FDAFFB9FF49F}"/>
              </a:ext>
            </a:extLst>
          </p:cNvPr>
          <p:cNvSpPr txBox="1"/>
          <p:nvPr/>
        </p:nvSpPr>
        <p:spPr>
          <a:xfrm>
            <a:off x="461108" y="1239499"/>
            <a:ext cx="10923172" cy="1354217"/>
          </a:xfrm>
          <a:prstGeom prst="rect">
            <a:avLst/>
          </a:prstGeom>
          <a:noFill/>
        </p:spPr>
        <p:txBody>
          <a:bodyPr wrap="square" lIns="0" tIns="0" rIns="0" bIns="0" rtlCol="0">
            <a:spAutoFit/>
          </a:bodyPr>
          <a:lstStyle/>
          <a:p>
            <a:r>
              <a:rPr lang="en-US" sz="2400" b="1" dirty="0">
                <a:solidFill>
                  <a:srgbClr val="F7315A"/>
                </a:solidFill>
                <a:latin typeface="Segoe UI Semilight" panose="020B0402040204020203" pitchFamily="34" charset="0"/>
                <a:cs typeface="Segoe UI Semilight" panose="020B0402040204020203" pitchFamily="34" charset="0"/>
              </a:rPr>
              <a:t>Creating your first News Article</a:t>
            </a:r>
          </a:p>
          <a:p>
            <a:endParaRPr lang="en-US" sz="1600" b="1" dirty="0">
              <a:latin typeface="Segoe UI Semilight" panose="020B0402040204020203" pitchFamily="34" charset="0"/>
              <a:cs typeface="Segoe UI Semilight" panose="020B0402040204020203" pitchFamily="34" charset="0"/>
            </a:endParaRPr>
          </a:p>
          <a:p>
            <a:r>
              <a:rPr lang="en-US" sz="1600" b="1" dirty="0">
                <a:latin typeface="Segoe UI Semilight" panose="020B0402040204020203" pitchFamily="34" charset="0"/>
                <a:cs typeface="Segoe UI Semilight" panose="020B0402040204020203" pitchFamily="34" charset="0"/>
              </a:rPr>
              <a:t>Before you attempt to add your first article, we recommend you have these items ready to go first and prepped the following way. This will save you time and make creating the article easer. Some items are optional but the more items you use, the more feature rich and more interesting your articles will look. </a:t>
            </a:r>
            <a:endParaRPr lang="en-US" sz="1600" dirty="0">
              <a:solidFill>
                <a:srgbClr val="F7315A"/>
              </a:solidFill>
              <a:latin typeface="Segoe UI Semilight" panose="020B0402040204020203" pitchFamily="34" charset="0"/>
              <a:cs typeface="Segoe UI Semilight" panose="020B0402040204020203" pitchFamily="34" charset="0"/>
            </a:endParaRPr>
          </a:p>
        </p:txBody>
      </p:sp>
      <p:sp>
        <p:nvSpPr>
          <p:cNvPr id="12" name="TextBox 11">
            <a:extLst>
              <a:ext uri="{FF2B5EF4-FFF2-40B4-BE49-F238E27FC236}">
                <a16:creationId xmlns:a16="http://schemas.microsoft.com/office/drawing/2014/main" id="{19EBF4B1-80F0-48B5-AE32-819E8AA5679E}"/>
              </a:ext>
            </a:extLst>
          </p:cNvPr>
          <p:cNvSpPr txBox="1"/>
          <p:nvPr/>
        </p:nvSpPr>
        <p:spPr>
          <a:xfrm>
            <a:off x="1750645" y="6463323"/>
            <a:ext cx="10029190" cy="153888"/>
          </a:xfrm>
          <a:prstGeom prst="rect">
            <a:avLst/>
          </a:prstGeom>
          <a:noFill/>
        </p:spPr>
        <p:txBody>
          <a:bodyPr wrap="square" lIns="0" tIns="0" rIns="0" bIns="0" rtlCol="0">
            <a:spAutoFit/>
          </a:bodyPr>
          <a:lstStyle/>
          <a:p>
            <a:pPr algn="r"/>
            <a:r>
              <a:rPr lang="en-US" sz="10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Copyright © 2001, 2021 Westlake Software, Inc.  Portions Copyright Microsoft Corp.  All Right Reserved. Confidential Information.   </a:t>
            </a:r>
          </a:p>
        </p:txBody>
      </p:sp>
      <p:sp>
        <p:nvSpPr>
          <p:cNvPr id="16" name="Rectangle 15">
            <a:extLst>
              <a:ext uri="{FF2B5EF4-FFF2-40B4-BE49-F238E27FC236}">
                <a16:creationId xmlns:a16="http://schemas.microsoft.com/office/drawing/2014/main" id="{9444CFFD-E362-44B4-B69A-37EC189CB86A}"/>
              </a:ext>
            </a:extLst>
          </p:cNvPr>
          <p:cNvSpPr/>
          <p:nvPr/>
        </p:nvSpPr>
        <p:spPr bwMode="auto">
          <a:xfrm>
            <a:off x="461108" y="457200"/>
            <a:ext cx="11261969" cy="623512"/>
          </a:xfrm>
          <a:prstGeom prst="rect">
            <a:avLst/>
          </a:prstGeom>
          <a:solidFill>
            <a:srgbClr val="F731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7" name="Title 3">
            <a:extLst>
              <a:ext uri="{FF2B5EF4-FFF2-40B4-BE49-F238E27FC236}">
                <a16:creationId xmlns:a16="http://schemas.microsoft.com/office/drawing/2014/main" id="{8C727B89-E7C5-4193-A417-F1A25FBBB2F3}"/>
              </a:ext>
            </a:extLst>
          </p:cNvPr>
          <p:cNvSpPr>
            <a:spLocks noGrp="1"/>
          </p:cNvSpPr>
          <p:nvPr>
            <p:ph type="title"/>
          </p:nvPr>
        </p:nvSpPr>
        <p:spPr>
          <a:xfrm>
            <a:off x="588263" y="457200"/>
            <a:ext cx="11018520" cy="553998"/>
          </a:xfrm>
        </p:spPr>
        <p:txBody>
          <a:bodyPr/>
          <a:lstStyle/>
          <a:p>
            <a:r>
              <a:rPr lang="en-US" dirty="0">
                <a:solidFill>
                  <a:schemeClr val="bg1"/>
                </a:solidFill>
              </a:rPr>
              <a:t>3. App Studio – News Feed - Fields</a:t>
            </a:r>
          </a:p>
        </p:txBody>
      </p:sp>
      <p:graphicFrame>
        <p:nvGraphicFramePr>
          <p:cNvPr id="2" name="Table 3">
            <a:extLst>
              <a:ext uri="{FF2B5EF4-FFF2-40B4-BE49-F238E27FC236}">
                <a16:creationId xmlns:a16="http://schemas.microsoft.com/office/drawing/2014/main" id="{AA7C0AE9-BD3B-4AAD-9C09-BCC4CAB81480}"/>
              </a:ext>
            </a:extLst>
          </p:cNvPr>
          <p:cNvGraphicFramePr>
            <a:graphicFrameLocks noGrp="1"/>
          </p:cNvGraphicFramePr>
          <p:nvPr>
            <p:extLst>
              <p:ext uri="{D42A27DB-BD31-4B8C-83A1-F6EECF244321}">
                <p14:modId xmlns:p14="http://schemas.microsoft.com/office/powerpoint/2010/main" val="3748368359"/>
              </p:ext>
            </p:extLst>
          </p:nvPr>
        </p:nvGraphicFramePr>
        <p:xfrm>
          <a:off x="461108" y="2819985"/>
          <a:ext cx="10936987" cy="3296920"/>
        </p:xfrm>
        <a:graphic>
          <a:graphicData uri="http://schemas.openxmlformats.org/drawingml/2006/table">
            <a:tbl>
              <a:tblPr firstRow="1" bandRow="1">
                <a:tableStyleId>{5C22544A-7EE6-4342-B048-85BDC9FD1C3A}</a:tableStyleId>
              </a:tblPr>
              <a:tblGrid>
                <a:gridCol w="2716912">
                  <a:extLst>
                    <a:ext uri="{9D8B030D-6E8A-4147-A177-3AD203B41FA5}">
                      <a16:colId xmlns:a16="http://schemas.microsoft.com/office/drawing/2014/main" val="4151087940"/>
                    </a:ext>
                  </a:extLst>
                </a:gridCol>
                <a:gridCol w="8220075">
                  <a:extLst>
                    <a:ext uri="{9D8B030D-6E8A-4147-A177-3AD203B41FA5}">
                      <a16:colId xmlns:a16="http://schemas.microsoft.com/office/drawing/2014/main" val="836371257"/>
                    </a:ext>
                  </a:extLst>
                </a:gridCol>
              </a:tblGrid>
              <a:tr h="370840">
                <a:tc>
                  <a:txBody>
                    <a:bodyPr/>
                    <a:lstStyle/>
                    <a:p>
                      <a:pPr algn="ctr"/>
                      <a:r>
                        <a:rPr lang="en-US" dirty="0"/>
                        <a:t>Item</a:t>
                      </a:r>
                    </a:p>
                  </a:txBody>
                  <a:tcPr>
                    <a:solidFill>
                      <a:srgbClr val="F7315A"/>
                    </a:solidFill>
                  </a:tcPr>
                </a:tc>
                <a:tc>
                  <a:txBody>
                    <a:bodyPr/>
                    <a:lstStyle/>
                    <a:p>
                      <a:pPr algn="ctr"/>
                      <a:r>
                        <a:rPr lang="en-US" dirty="0"/>
                        <a:t>Description</a:t>
                      </a:r>
                    </a:p>
                  </a:txBody>
                  <a:tcPr>
                    <a:solidFill>
                      <a:srgbClr val="F7315A"/>
                    </a:solidFill>
                  </a:tcPr>
                </a:tc>
                <a:extLst>
                  <a:ext uri="{0D108BD9-81ED-4DB2-BD59-A6C34878D82A}">
                    <a16:rowId xmlns:a16="http://schemas.microsoft.com/office/drawing/2014/main" val="3124861698"/>
                  </a:ext>
                </a:extLst>
              </a:tr>
              <a:tr h="0">
                <a:tc>
                  <a:txBody>
                    <a:bodyPr/>
                    <a:lstStyle/>
                    <a:p>
                      <a:pPr algn="r"/>
                      <a:r>
                        <a:rPr lang="en-US" sz="1200" b="1" dirty="0"/>
                        <a:t>1. Title (required)</a:t>
                      </a:r>
                    </a:p>
                  </a:txBody>
                  <a:tcPr>
                    <a:solidFill>
                      <a:schemeClr val="bg1"/>
                    </a:solidFill>
                  </a:tcPr>
                </a:tc>
                <a:tc>
                  <a:txBody>
                    <a:bodyPr/>
                    <a:lstStyle/>
                    <a:p>
                      <a:r>
                        <a:rPr lang="en-US" sz="1200" dirty="0"/>
                        <a:t>Phrase/Sentence to catch the attention of the reader.</a:t>
                      </a:r>
                    </a:p>
                  </a:txBody>
                  <a:tcPr/>
                </a:tc>
                <a:extLst>
                  <a:ext uri="{0D108BD9-81ED-4DB2-BD59-A6C34878D82A}">
                    <a16:rowId xmlns:a16="http://schemas.microsoft.com/office/drawing/2014/main" val="2703961647"/>
                  </a:ext>
                </a:extLst>
              </a:tr>
              <a:tr h="0">
                <a:tc>
                  <a:txBody>
                    <a:bodyPr/>
                    <a:lstStyle/>
                    <a:p>
                      <a:pPr algn="r"/>
                      <a:r>
                        <a:rPr lang="en-US" sz="1200" b="1" dirty="0"/>
                        <a:t>2. Subtitle (optional)</a:t>
                      </a:r>
                    </a:p>
                  </a:txBody>
                  <a:tcPr>
                    <a:solidFill>
                      <a:schemeClr val="bg1"/>
                    </a:solidFill>
                  </a:tcPr>
                </a:tc>
                <a:tc>
                  <a:txBody>
                    <a:bodyPr/>
                    <a:lstStyle/>
                    <a:p>
                      <a:r>
                        <a:rPr lang="en-US" sz="1200" dirty="0"/>
                        <a:t>Secondary line such as:  (Title) New Windows Release  (Subtitle) Expected to Provide High Level Security</a:t>
                      </a:r>
                    </a:p>
                  </a:txBody>
                  <a:tcPr/>
                </a:tc>
                <a:extLst>
                  <a:ext uri="{0D108BD9-81ED-4DB2-BD59-A6C34878D82A}">
                    <a16:rowId xmlns:a16="http://schemas.microsoft.com/office/drawing/2014/main" val="3237147215"/>
                  </a:ext>
                </a:extLst>
              </a:tr>
              <a:tr h="0">
                <a:tc>
                  <a:txBody>
                    <a:bodyPr/>
                    <a:lstStyle/>
                    <a:p>
                      <a:pPr algn="r"/>
                      <a:r>
                        <a:rPr lang="en-US" sz="1200" b="1" dirty="0"/>
                        <a:t>3. Body (required)</a:t>
                      </a:r>
                    </a:p>
                  </a:txBody>
                  <a:tcPr>
                    <a:solidFill>
                      <a:schemeClr val="bg1"/>
                    </a:solidFill>
                  </a:tcPr>
                </a:tc>
                <a:tc>
                  <a:txBody>
                    <a:bodyPr/>
                    <a:lstStyle/>
                    <a:p>
                      <a:r>
                        <a:rPr lang="en-US" sz="1200" dirty="0"/>
                        <a:t>Prepare in MS Word. You can add URL links; they will be live. NOTE: when you paste into the system, you may need to do some slight re-formatting, but will only take a minute to do this (paragraphs, spacing, etc.). </a:t>
                      </a:r>
                    </a:p>
                  </a:txBody>
                  <a:tcPr/>
                </a:tc>
                <a:extLst>
                  <a:ext uri="{0D108BD9-81ED-4DB2-BD59-A6C34878D82A}">
                    <a16:rowId xmlns:a16="http://schemas.microsoft.com/office/drawing/2014/main" val="1129986932"/>
                  </a:ext>
                </a:extLst>
              </a:tr>
              <a:tr h="0">
                <a:tc>
                  <a:txBody>
                    <a:bodyPr/>
                    <a:lstStyle/>
                    <a:p>
                      <a:pPr algn="r"/>
                      <a:r>
                        <a:rPr lang="en-US" sz="1200" b="1" dirty="0"/>
                        <a:t>4. Graphic (optional)</a:t>
                      </a:r>
                    </a:p>
                  </a:txBody>
                  <a:tcPr>
                    <a:solidFill>
                      <a:schemeClr val="bg1"/>
                    </a:solidFill>
                  </a:tcPr>
                </a:tc>
                <a:tc>
                  <a:txBody>
                    <a:bodyPr/>
                    <a:lstStyle/>
                    <a:p>
                      <a:r>
                        <a:rPr lang="en-US" sz="1200" dirty="0"/>
                        <a:t>Highly recommended – prepare a graphic size 4 X2, keep close to or near 100K in size. </a:t>
                      </a:r>
                    </a:p>
                  </a:txBody>
                  <a:tcPr/>
                </a:tc>
                <a:extLst>
                  <a:ext uri="{0D108BD9-81ED-4DB2-BD59-A6C34878D82A}">
                    <a16:rowId xmlns:a16="http://schemas.microsoft.com/office/drawing/2014/main" val="917282505"/>
                  </a:ext>
                </a:extLst>
              </a:tr>
              <a:tr h="0">
                <a:tc>
                  <a:txBody>
                    <a:bodyPr/>
                    <a:lstStyle/>
                    <a:p>
                      <a:pPr algn="r"/>
                      <a:r>
                        <a:rPr lang="en-US" sz="1200" b="1" dirty="0"/>
                        <a:t>5. Category (optional)</a:t>
                      </a:r>
                    </a:p>
                  </a:txBody>
                  <a:tcPr>
                    <a:solidFill>
                      <a:schemeClr val="bg1"/>
                    </a:solidFill>
                  </a:tcPr>
                </a:tc>
                <a:tc>
                  <a:txBody>
                    <a:bodyPr/>
                    <a:lstStyle/>
                    <a:p>
                      <a:r>
                        <a:rPr lang="en-US" sz="1200" dirty="0"/>
                        <a:t>You can add a list and pick from that list as you go. Just adds interest to an article.</a:t>
                      </a:r>
                    </a:p>
                  </a:txBody>
                  <a:tcPr/>
                </a:tc>
                <a:extLst>
                  <a:ext uri="{0D108BD9-81ED-4DB2-BD59-A6C34878D82A}">
                    <a16:rowId xmlns:a16="http://schemas.microsoft.com/office/drawing/2014/main" val="4045705974"/>
                  </a:ext>
                </a:extLst>
              </a:tr>
              <a:tr h="0">
                <a:tc>
                  <a:txBody>
                    <a:bodyPr/>
                    <a:lstStyle/>
                    <a:p>
                      <a:pPr algn="r"/>
                      <a:r>
                        <a:rPr lang="en-US" sz="1200" b="1" dirty="0"/>
                        <a:t>6. Source (optional)</a:t>
                      </a:r>
                    </a:p>
                  </a:txBody>
                  <a:tcPr>
                    <a:solidFill>
                      <a:schemeClr val="bg1"/>
                    </a:solidFill>
                  </a:tcPr>
                </a:tc>
                <a:tc>
                  <a:txBody>
                    <a:bodyPr/>
                    <a:lstStyle/>
                    <a:p>
                      <a:r>
                        <a:rPr lang="en-US" sz="1200" dirty="0"/>
                        <a:t>Was this from your agency? Microsoft? MSN? This adds more color/interest to your article. </a:t>
                      </a:r>
                    </a:p>
                  </a:txBody>
                  <a:tcPr/>
                </a:tc>
                <a:extLst>
                  <a:ext uri="{0D108BD9-81ED-4DB2-BD59-A6C34878D82A}">
                    <a16:rowId xmlns:a16="http://schemas.microsoft.com/office/drawing/2014/main" val="3020088849"/>
                  </a:ext>
                </a:extLst>
              </a:tr>
              <a:tr h="0">
                <a:tc>
                  <a:txBody>
                    <a:bodyPr/>
                    <a:lstStyle/>
                    <a:p>
                      <a:pPr algn="r"/>
                      <a:r>
                        <a:rPr lang="en-US" sz="1200" b="1" dirty="0"/>
                        <a:t>7. Source Icon (optional)</a:t>
                      </a:r>
                    </a:p>
                  </a:txBody>
                  <a:tcPr>
                    <a:solidFill>
                      <a:schemeClr val="bg1"/>
                    </a:solidFill>
                  </a:tcPr>
                </a:tc>
                <a:tc>
                  <a:txBody>
                    <a:bodyPr/>
                    <a:lstStyle/>
                    <a:p>
                      <a:r>
                        <a:rPr lang="en-US" sz="1200" dirty="0"/>
                        <a:t>You can place a small icon next to the source to make that look more interesting. </a:t>
                      </a:r>
                    </a:p>
                  </a:txBody>
                  <a:tcPr/>
                </a:tc>
                <a:extLst>
                  <a:ext uri="{0D108BD9-81ED-4DB2-BD59-A6C34878D82A}">
                    <a16:rowId xmlns:a16="http://schemas.microsoft.com/office/drawing/2014/main" val="342361988"/>
                  </a:ext>
                </a:extLst>
              </a:tr>
              <a:tr h="0">
                <a:tc>
                  <a:txBody>
                    <a:bodyPr/>
                    <a:lstStyle/>
                    <a:p>
                      <a:pPr algn="r"/>
                      <a:r>
                        <a:rPr lang="en-US" sz="1200" b="1" dirty="0"/>
                        <a:t>8. Start and End Date (optional)</a:t>
                      </a:r>
                    </a:p>
                  </a:txBody>
                  <a:tcPr>
                    <a:solidFill>
                      <a:schemeClr val="bg1"/>
                    </a:solidFill>
                  </a:tcPr>
                </a:tc>
                <a:tc>
                  <a:txBody>
                    <a:bodyPr/>
                    <a:lstStyle/>
                    <a:p>
                      <a:r>
                        <a:rPr lang="en-US" sz="1200" dirty="0"/>
                        <a:t>Do you want this article to always be active or start and end on a certain date? </a:t>
                      </a:r>
                    </a:p>
                  </a:txBody>
                  <a:tcPr/>
                </a:tc>
                <a:extLst>
                  <a:ext uri="{0D108BD9-81ED-4DB2-BD59-A6C34878D82A}">
                    <a16:rowId xmlns:a16="http://schemas.microsoft.com/office/drawing/2014/main" val="947493314"/>
                  </a:ext>
                </a:extLst>
              </a:tr>
              <a:tr h="0">
                <a:tc>
                  <a:txBody>
                    <a:bodyPr/>
                    <a:lstStyle/>
                    <a:p>
                      <a:pPr algn="r"/>
                      <a:r>
                        <a:rPr lang="en-US" sz="1200" b="1" dirty="0"/>
                        <a:t>9. Display Date (optional)</a:t>
                      </a:r>
                    </a:p>
                  </a:txBody>
                  <a:tcPr>
                    <a:solidFill>
                      <a:schemeClr val="bg1"/>
                    </a:solidFill>
                  </a:tcPr>
                </a:tc>
                <a:tc>
                  <a:txBody>
                    <a:bodyPr/>
                    <a:lstStyle/>
                    <a:p>
                      <a:r>
                        <a:rPr lang="en-US" sz="1200" dirty="0"/>
                        <a:t>Allows you to control the date that is displayed with the article. </a:t>
                      </a:r>
                    </a:p>
                  </a:txBody>
                  <a:tcPr/>
                </a:tc>
                <a:extLst>
                  <a:ext uri="{0D108BD9-81ED-4DB2-BD59-A6C34878D82A}">
                    <a16:rowId xmlns:a16="http://schemas.microsoft.com/office/drawing/2014/main" val="4180897888"/>
                  </a:ext>
                </a:extLst>
              </a:tr>
              <a:tr h="0">
                <a:tc>
                  <a:txBody>
                    <a:bodyPr/>
                    <a:lstStyle/>
                    <a:p>
                      <a:pPr algn="r"/>
                      <a:r>
                        <a:rPr lang="en-US" sz="1200" b="1" dirty="0"/>
                        <a:t>9. Assignments (required)</a:t>
                      </a:r>
                    </a:p>
                  </a:txBody>
                  <a:tcPr>
                    <a:solidFill>
                      <a:schemeClr val="bg1"/>
                    </a:solidFill>
                  </a:tcPr>
                </a:tc>
                <a:tc>
                  <a:txBody>
                    <a:bodyPr/>
                    <a:lstStyle/>
                    <a:p>
                      <a:r>
                        <a:rPr lang="en-US" sz="1200" dirty="0"/>
                        <a:t>Who are you going to assign this article to? Reps at a certain partner? Certain titles? </a:t>
                      </a:r>
                    </a:p>
                  </a:txBody>
                  <a:tcPr/>
                </a:tc>
                <a:extLst>
                  <a:ext uri="{0D108BD9-81ED-4DB2-BD59-A6C34878D82A}">
                    <a16:rowId xmlns:a16="http://schemas.microsoft.com/office/drawing/2014/main" val="1049448305"/>
                  </a:ext>
                </a:extLst>
              </a:tr>
            </a:tbl>
          </a:graphicData>
        </a:graphic>
      </p:graphicFrame>
    </p:spTree>
    <p:extLst>
      <p:ext uri="{BB962C8B-B14F-4D97-AF65-F5344CB8AC3E}">
        <p14:creationId xmlns:p14="http://schemas.microsoft.com/office/powerpoint/2010/main" val="378683064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4A950D-E3F9-467B-A784-909E5EDA3305}"/>
              </a:ext>
            </a:extLst>
          </p:cNvPr>
          <p:cNvPicPr>
            <a:picLocks noChangeAspect="1"/>
          </p:cNvPicPr>
          <p:nvPr/>
        </p:nvPicPr>
        <p:blipFill>
          <a:blip r:embed="rId2"/>
          <a:stretch>
            <a:fillRect/>
          </a:stretch>
        </p:blipFill>
        <p:spPr>
          <a:xfrm>
            <a:off x="2329296" y="2075401"/>
            <a:ext cx="1617405" cy="3435628"/>
          </a:xfrm>
          <a:prstGeom prst="rect">
            <a:avLst/>
          </a:prstGeom>
        </p:spPr>
      </p:pic>
      <p:sp>
        <p:nvSpPr>
          <p:cNvPr id="25" name="TextBox 24">
            <a:extLst>
              <a:ext uri="{FF2B5EF4-FFF2-40B4-BE49-F238E27FC236}">
                <a16:creationId xmlns:a16="http://schemas.microsoft.com/office/drawing/2014/main" id="{993C3105-34E6-4E73-8FB1-FDAFFB9FF49F}"/>
              </a:ext>
            </a:extLst>
          </p:cNvPr>
          <p:cNvSpPr txBox="1"/>
          <p:nvPr/>
        </p:nvSpPr>
        <p:spPr>
          <a:xfrm>
            <a:off x="461108" y="1239499"/>
            <a:ext cx="10923172" cy="369332"/>
          </a:xfrm>
          <a:prstGeom prst="rect">
            <a:avLst/>
          </a:prstGeom>
          <a:noFill/>
        </p:spPr>
        <p:txBody>
          <a:bodyPr wrap="square" lIns="0" tIns="0" rIns="0" bIns="0" rtlCol="0">
            <a:spAutoFit/>
          </a:bodyPr>
          <a:lstStyle/>
          <a:p>
            <a:r>
              <a:rPr lang="en-US" sz="2400" b="1" u="sng" dirty="0">
                <a:solidFill>
                  <a:srgbClr val="F7315A"/>
                </a:solidFill>
                <a:latin typeface="Segoe UI Semilight" panose="020B0402040204020203" pitchFamily="34" charset="0"/>
                <a:cs typeface="Segoe UI Semilight" panose="020B0402040204020203" pitchFamily="34" charset="0"/>
              </a:rPr>
              <a:t>If you use everything </a:t>
            </a:r>
            <a:r>
              <a:rPr lang="en-US" sz="2400" b="1" dirty="0">
                <a:solidFill>
                  <a:srgbClr val="F7315A"/>
                </a:solidFill>
                <a:latin typeface="Segoe UI Semilight" panose="020B0402040204020203" pitchFamily="34" charset="0"/>
                <a:cs typeface="Segoe UI Semilight" panose="020B0402040204020203" pitchFamily="34" charset="0"/>
              </a:rPr>
              <a:t>required and optional from the previous page:</a:t>
            </a:r>
            <a:endParaRPr lang="en-US" sz="1600" b="1" dirty="0">
              <a:latin typeface="Segoe UI Semilight" panose="020B0402040204020203" pitchFamily="34" charset="0"/>
              <a:cs typeface="Segoe UI Semilight" panose="020B0402040204020203" pitchFamily="34" charset="0"/>
            </a:endParaRPr>
          </a:p>
        </p:txBody>
      </p:sp>
      <p:sp>
        <p:nvSpPr>
          <p:cNvPr id="12" name="TextBox 11">
            <a:extLst>
              <a:ext uri="{FF2B5EF4-FFF2-40B4-BE49-F238E27FC236}">
                <a16:creationId xmlns:a16="http://schemas.microsoft.com/office/drawing/2014/main" id="{19EBF4B1-80F0-48B5-AE32-819E8AA5679E}"/>
              </a:ext>
            </a:extLst>
          </p:cNvPr>
          <p:cNvSpPr txBox="1"/>
          <p:nvPr/>
        </p:nvSpPr>
        <p:spPr>
          <a:xfrm>
            <a:off x="1750645" y="6463323"/>
            <a:ext cx="10029190" cy="153888"/>
          </a:xfrm>
          <a:prstGeom prst="rect">
            <a:avLst/>
          </a:prstGeom>
          <a:noFill/>
        </p:spPr>
        <p:txBody>
          <a:bodyPr wrap="square" lIns="0" tIns="0" rIns="0" bIns="0" rtlCol="0">
            <a:spAutoFit/>
          </a:bodyPr>
          <a:lstStyle/>
          <a:p>
            <a:pPr algn="r"/>
            <a:r>
              <a:rPr lang="en-US" sz="10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Copyright © 2001, 2021 Westlake Software, Inc.  Portions Copyright Microsoft Corp.  All Right Reserved. Confidential Information.   </a:t>
            </a:r>
          </a:p>
        </p:txBody>
      </p:sp>
      <p:sp>
        <p:nvSpPr>
          <p:cNvPr id="16" name="Rectangle 15">
            <a:extLst>
              <a:ext uri="{FF2B5EF4-FFF2-40B4-BE49-F238E27FC236}">
                <a16:creationId xmlns:a16="http://schemas.microsoft.com/office/drawing/2014/main" id="{9444CFFD-E362-44B4-B69A-37EC189CB86A}"/>
              </a:ext>
            </a:extLst>
          </p:cNvPr>
          <p:cNvSpPr/>
          <p:nvPr/>
        </p:nvSpPr>
        <p:spPr bwMode="auto">
          <a:xfrm>
            <a:off x="461108" y="457200"/>
            <a:ext cx="11261969" cy="623512"/>
          </a:xfrm>
          <a:prstGeom prst="rect">
            <a:avLst/>
          </a:prstGeom>
          <a:solidFill>
            <a:srgbClr val="F731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7" name="Title 3">
            <a:extLst>
              <a:ext uri="{FF2B5EF4-FFF2-40B4-BE49-F238E27FC236}">
                <a16:creationId xmlns:a16="http://schemas.microsoft.com/office/drawing/2014/main" id="{8C727B89-E7C5-4193-A417-F1A25FBBB2F3}"/>
              </a:ext>
            </a:extLst>
          </p:cNvPr>
          <p:cNvSpPr>
            <a:spLocks noGrp="1"/>
          </p:cNvSpPr>
          <p:nvPr>
            <p:ph type="title"/>
          </p:nvPr>
        </p:nvSpPr>
        <p:spPr>
          <a:xfrm>
            <a:off x="588263" y="457200"/>
            <a:ext cx="11018520" cy="553998"/>
          </a:xfrm>
        </p:spPr>
        <p:txBody>
          <a:bodyPr/>
          <a:lstStyle/>
          <a:p>
            <a:r>
              <a:rPr lang="en-US" dirty="0">
                <a:solidFill>
                  <a:schemeClr val="bg1"/>
                </a:solidFill>
              </a:rPr>
              <a:t>3. App Studio – News Feed – App Display</a:t>
            </a:r>
          </a:p>
        </p:txBody>
      </p:sp>
      <p:sp>
        <p:nvSpPr>
          <p:cNvPr id="10" name="TextBox 9">
            <a:extLst>
              <a:ext uri="{FF2B5EF4-FFF2-40B4-BE49-F238E27FC236}">
                <a16:creationId xmlns:a16="http://schemas.microsoft.com/office/drawing/2014/main" id="{6976EDE5-940E-4E3B-AB7E-491CBCE3166A}"/>
              </a:ext>
            </a:extLst>
          </p:cNvPr>
          <p:cNvSpPr txBox="1"/>
          <p:nvPr/>
        </p:nvSpPr>
        <p:spPr>
          <a:xfrm>
            <a:off x="588263" y="3928355"/>
            <a:ext cx="1479428" cy="215444"/>
          </a:xfrm>
          <a:prstGeom prst="rect">
            <a:avLst/>
          </a:prstGeom>
          <a:noFill/>
        </p:spPr>
        <p:txBody>
          <a:bodyPr wrap="square" lIns="0" tIns="0" rIns="0" bIns="0" rtlCol="0">
            <a:spAutoFit/>
          </a:bodyPr>
          <a:lstStyle/>
          <a:p>
            <a:pPr algn="r"/>
            <a:r>
              <a:rPr lang="en-US" sz="14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4 X 2 Graphic, 100K</a:t>
            </a:r>
          </a:p>
        </p:txBody>
      </p:sp>
      <p:sp>
        <p:nvSpPr>
          <p:cNvPr id="15" name="TextBox 14">
            <a:extLst>
              <a:ext uri="{FF2B5EF4-FFF2-40B4-BE49-F238E27FC236}">
                <a16:creationId xmlns:a16="http://schemas.microsoft.com/office/drawing/2014/main" id="{895DAD90-109D-41D2-903B-EC758FE6E238}"/>
              </a:ext>
            </a:extLst>
          </p:cNvPr>
          <p:cNvSpPr txBox="1"/>
          <p:nvPr/>
        </p:nvSpPr>
        <p:spPr>
          <a:xfrm>
            <a:off x="601548" y="4263635"/>
            <a:ext cx="1479428" cy="215444"/>
          </a:xfrm>
          <a:prstGeom prst="rect">
            <a:avLst/>
          </a:prstGeom>
          <a:noFill/>
        </p:spPr>
        <p:txBody>
          <a:bodyPr wrap="square" lIns="0" tIns="0" rIns="0" bIns="0" rtlCol="0">
            <a:spAutoFit/>
          </a:bodyPr>
          <a:lstStyle/>
          <a:p>
            <a:pPr algn="r"/>
            <a:r>
              <a:rPr lang="en-US" sz="14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Category</a:t>
            </a:r>
          </a:p>
        </p:txBody>
      </p:sp>
      <p:sp>
        <p:nvSpPr>
          <p:cNvPr id="18" name="TextBox 17">
            <a:extLst>
              <a:ext uri="{FF2B5EF4-FFF2-40B4-BE49-F238E27FC236}">
                <a16:creationId xmlns:a16="http://schemas.microsoft.com/office/drawing/2014/main" id="{DBABDA55-AAD5-450C-B005-1A83F8CC5710}"/>
              </a:ext>
            </a:extLst>
          </p:cNvPr>
          <p:cNvSpPr txBox="1"/>
          <p:nvPr/>
        </p:nvSpPr>
        <p:spPr>
          <a:xfrm>
            <a:off x="601548" y="4491193"/>
            <a:ext cx="1479428" cy="215444"/>
          </a:xfrm>
          <a:prstGeom prst="rect">
            <a:avLst/>
          </a:prstGeom>
          <a:noFill/>
        </p:spPr>
        <p:txBody>
          <a:bodyPr wrap="square" lIns="0" tIns="0" rIns="0" bIns="0" rtlCol="0">
            <a:spAutoFit/>
          </a:bodyPr>
          <a:lstStyle/>
          <a:p>
            <a:pPr algn="r"/>
            <a:r>
              <a:rPr lang="en-US" sz="14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Title</a:t>
            </a:r>
          </a:p>
        </p:txBody>
      </p:sp>
      <p:sp>
        <p:nvSpPr>
          <p:cNvPr id="19" name="TextBox 18">
            <a:extLst>
              <a:ext uri="{FF2B5EF4-FFF2-40B4-BE49-F238E27FC236}">
                <a16:creationId xmlns:a16="http://schemas.microsoft.com/office/drawing/2014/main" id="{52ECB300-6DA4-4322-83F0-316125CD8A76}"/>
              </a:ext>
            </a:extLst>
          </p:cNvPr>
          <p:cNvSpPr txBox="1"/>
          <p:nvPr/>
        </p:nvSpPr>
        <p:spPr>
          <a:xfrm>
            <a:off x="601548" y="4698976"/>
            <a:ext cx="1479428" cy="215444"/>
          </a:xfrm>
          <a:prstGeom prst="rect">
            <a:avLst/>
          </a:prstGeom>
          <a:noFill/>
        </p:spPr>
        <p:txBody>
          <a:bodyPr wrap="square" lIns="0" tIns="0" rIns="0" bIns="0" rtlCol="0">
            <a:spAutoFit/>
          </a:bodyPr>
          <a:lstStyle/>
          <a:p>
            <a:pPr algn="r"/>
            <a:r>
              <a:rPr lang="en-US" sz="14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Subtitle</a:t>
            </a:r>
          </a:p>
        </p:txBody>
      </p:sp>
      <p:sp>
        <p:nvSpPr>
          <p:cNvPr id="20" name="TextBox 19">
            <a:extLst>
              <a:ext uri="{FF2B5EF4-FFF2-40B4-BE49-F238E27FC236}">
                <a16:creationId xmlns:a16="http://schemas.microsoft.com/office/drawing/2014/main" id="{C0B9B2B0-6ECB-4929-9D0D-08168420EF47}"/>
              </a:ext>
            </a:extLst>
          </p:cNvPr>
          <p:cNvSpPr txBox="1"/>
          <p:nvPr/>
        </p:nvSpPr>
        <p:spPr>
          <a:xfrm>
            <a:off x="605600" y="4933508"/>
            <a:ext cx="1479428" cy="215444"/>
          </a:xfrm>
          <a:prstGeom prst="rect">
            <a:avLst/>
          </a:prstGeom>
          <a:noFill/>
        </p:spPr>
        <p:txBody>
          <a:bodyPr wrap="square" lIns="0" tIns="0" rIns="0" bIns="0" rtlCol="0">
            <a:spAutoFit/>
          </a:bodyPr>
          <a:lstStyle/>
          <a:p>
            <a:pPr algn="r"/>
            <a:r>
              <a:rPr lang="en-US" sz="14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Icon</a:t>
            </a:r>
          </a:p>
        </p:txBody>
      </p:sp>
      <p:sp>
        <p:nvSpPr>
          <p:cNvPr id="21" name="TextBox 20">
            <a:extLst>
              <a:ext uri="{FF2B5EF4-FFF2-40B4-BE49-F238E27FC236}">
                <a16:creationId xmlns:a16="http://schemas.microsoft.com/office/drawing/2014/main" id="{21C9074E-EFDB-4E7D-AD23-3C92C30A9877}"/>
              </a:ext>
            </a:extLst>
          </p:cNvPr>
          <p:cNvSpPr txBox="1"/>
          <p:nvPr/>
        </p:nvSpPr>
        <p:spPr>
          <a:xfrm>
            <a:off x="605600" y="5122203"/>
            <a:ext cx="1479428" cy="215444"/>
          </a:xfrm>
          <a:prstGeom prst="rect">
            <a:avLst/>
          </a:prstGeom>
          <a:noFill/>
        </p:spPr>
        <p:txBody>
          <a:bodyPr wrap="square" lIns="0" tIns="0" rIns="0" bIns="0" rtlCol="0">
            <a:spAutoFit/>
          </a:bodyPr>
          <a:lstStyle/>
          <a:p>
            <a:pPr algn="r"/>
            <a:r>
              <a:rPr lang="en-US" sz="14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Source</a:t>
            </a:r>
          </a:p>
        </p:txBody>
      </p:sp>
      <p:sp>
        <p:nvSpPr>
          <p:cNvPr id="22" name="TextBox 21">
            <a:extLst>
              <a:ext uri="{FF2B5EF4-FFF2-40B4-BE49-F238E27FC236}">
                <a16:creationId xmlns:a16="http://schemas.microsoft.com/office/drawing/2014/main" id="{81C38419-0184-4609-9DDF-37AAF62142DB}"/>
              </a:ext>
            </a:extLst>
          </p:cNvPr>
          <p:cNvSpPr txBox="1"/>
          <p:nvPr/>
        </p:nvSpPr>
        <p:spPr>
          <a:xfrm>
            <a:off x="3097825" y="5596367"/>
            <a:ext cx="576500" cy="430887"/>
          </a:xfrm>
          <a:prstGeom prst="rect">
            <a:avLst/>
          </a:prstGeom>
          <a:noFill/>
          <a:effectLst/>
        </p:spPr>
        <p:txBody>
          <a:bodyPr wrap="square" lIns="0" tIns="0" rIns="0" bIns="0" rtlCol="0">
            <a:spAutoFit/>
          </a:bodyPr>
          <a:lstStyle/>
          <a:p>
            <a:pPr algn="ctr"/>
            <a:r>
              <a:rPr lang="en-US" sz="14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Display Date</a:t>
            </a:r>
          </a:p>
        </p:txBody>
      </p:sp>
      <p:sp>
        <p:nvSpPr>
          <p:cNvPr id="23" name="TextBox 22">
            <a:extLst>
              <a:ext uri="{FF2B5EF4-FFF2-40B4-BE49-F238E27FC236}">
                <a16:creationId xmlns:a16="http://schemas.microsoft.com/office/drawing/2014/main" id="{F5E7B269-6F8F-42A1-B15F-1304B775FF50}"/>
              </a:ext>
            </a:extLst>
          </p:cNvPr>
          <p:cNvSpPr txBox="1"/>
          <p:nvPr/>
        </p:nvSpPr>
        <p:spPr>
          <a:xfrm>
            <a:off x="4648885" y="5637666"/>
            <a:ext cx="576500" cy="215444"/>
          </a:xfrm>
          <a:prstGeom prst="rect">
            <a:avLst/>
          </a:prstGeom>
          <a:noFill/>
          <a:effectLst/>
        </p:spPr>
        <p:txBody>
          <a:bodyPr wrap="square" lIns="0" tIns="0" rIns="0" bIns="0" rtlCol="0">
            <a:spAutoFit/>
          </a:bodyPr>
          <a:lstStyle/>
          <a:p>
            <a:pPr algn="ctr"/>
            <a:r>
              <a:rPr lang="en-US" sz="14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Body</a:t>
            </a:r>
          </a:p>
        </p:txBody>
      </p:sp>
      <p:cxnSp>
        <p:nvCxnSpPr>
          <p:cNvPr id="13" name="Straight Arrow Connector 12">
            <a:extLst>
              <a:ext uri="{FF2B5EF4-FFF2-40B4-BE49-F238E27FC236}">
                <a16:creationId xmlns:a16="http://schemas.microsoft.com/office/drawing/2014/main" id="{1F0F2A99-D63B-4ADF-A280-15394758547F}"/>
              </a:ext>
            </a:extLst>
          </p:cNvPr>
          <p:cNvCxnSpPr/>
          <p:nvPr/>
        </p:nvCxnSpPr>
        <p:spPr>
          <a:xfrm>
            <a:off x="2080976" y="4036077"/>
            <a:ext cx="305037" cy="0"/>
          </a:xfrm>
          <a:prstGeom prst="straightConnector1">
            <a:avLst/>
          </a:prstGeom>
          <a:ln w="28575">
            <a:solidFill>
              <a:srgbClr val="F7315A"/>
            </a:solidFill>
            <a:headEnd type="none" w="lg" len="me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443970D-B86A-4B75-8086-42673322E11C}"/>
              </a:ext>
            </a:extLst>
          </p:cNvPr>
          <p:cNvCxnSpPr>
            <a:cxnSpLocks/>
          </p:cNvCxnSpPr>
          <p:nvPr/>
        </p:nvCxnSpPr>
        <p:spPr>
          <a:xfrm>
            <a:off x="2109613" y="4373596"/>
            <a:ext cx="219683" cy="0"/>
          </a:xfrm>
          <a:prstGeom prst="straightConnector1">
            <a:avLst/>
          </a:prstGeom>
          <a:ln w="28575">
            <a:solidFill>
              <a:srgbClr val="F7315A"/>
            </a:solidFill>
            <a:headEnd type="none" w="lg" len="me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F73821D-AD41-4E9B-AB4A-394FBC19A5C9}"/>
              </a:ext>
            </a:extLst>
          </p:cNvPr>
          <p:cNvCxnSpPr/>
          <p:nvPr/>
        </p:nvCxnSpPr>
        <p:spPr>
          <a:xfrm>
            <a:off x="2109613" y="4636152"/>
            <a:ext cx="305037" cy="0"/>
          </a:xfrm>
          <a:prstGeom prst="straightConnector1">
            <a:avLst/>
          </a:prstGeom>
          <a:ln w="28575">
            <a:solidFill>
              <a:srgbClr val="F7315A"/>
            </a:solidFill>
            <a:headEnd type="none" w="lg" len="me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A7BEBBD-1E94-47D5-BA1D-37BD2A846E34}"/>
              </a:ext>
            </a:extLst>
          </p:cNvPr>
          <p:cNvCxnSpPr>
            <a:cxnSpLocks/>
          </p:cNvCxnSpPr>
          <p:nvPr/>
        </p:nvCxnSpPr>
        <p:spPr>
          <a:xfrm>
            <a:off x="2109613" y="4812797"/>
            <a:ext cx="276400" cy="101623"/>
          </a:xfrm>
          <a:prstGeom prst="straightConnector1">
            <a:avLst/>
          </a:prstGeom>
          <a:ln w="28575">
            <a:solidFill>
              <a:srgbClr val="F7315A"/>
            </a:solidFill>
            <a:headEnd type="none" w="lg" len="me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2CA35EB-D587-420F-8094-3FCD783D8CB3}"/>
              </a:ext>
            </a:extLst>
          </p:cNvPr>
          <p:cNvCxnSpPr>
            <a:cxnSpLocks/>
          </p:cNvCxnSpPr>
          <p:nvPr/>
        </p:nvCxnSpPr>
        <p:spPr>
          <a:xfrm>
            <a:off x="2109613" y="5041230"/>
            <a:ext cx="276400" cy="80973"/>
          </a:xfrm>
          <a:prstGeom prst="straightConnector1">
            <a:avLst/>
          </a:prstGeom>
          <a:ln w="28575">
            <a:solidFill>
              <a:srgbClr val="F7315A"/>
            </a:solidFill>
            <a:headEnd type="none" w="lg" len="me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C84F065-8992-45ED-AA0B-F3AD78877A35}"/>
              </a:ext>
            </a:extLst>
          </p:cNvPr>
          <p:cNvCxnSpPr>
            <a:cxnSpLocks/>
          </p:cNvCxnSpPr>
          <p:nvPr/>
        </p:nvCxnSpPr>
        <p:spPr>
          <a:xfrm flipV="1">
            <a:off x="2109613" y="5148952"/>
            <a:ext cx="526907" cy="93945"/>
          </a:xfrm>
          <a:prstGeom prst="straightConnector1">
            <a:avLst/>
          </a:prstGeom>
          <a:ln w="28575">
            <a:solidFill>
              <a:srgbClr val="F7315A"/>
            </a:solidFill>
            <a:headEnd type="none" w="lg" len="me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9829E05-C2CF-46F3-9581-BEEFF54B54FA}"/>
              </a:ext>
            </a:extLst>
          </p:cNvPr>
          <p:cNvCxnSpPr>
            <a:cxnSpLocks/>
          </p:cNvCxnSpPr>
          <p:nvPr/>
        </p:nvCxnSpPr>
        <p:spPr>
          <a:xfrm flipV="1">
            <a:off x="3337473" y="5148952"/>
            <a:ext cx="0" cy="423037"/>
          </a:xfrm>
          <a:prstGeom prst="straightConnector1">
            <a:avLst/>
          </a:prstGeom>
          <a:ln w="28575">
            <a:solidFill>
              <a:srgbClr val="F7315A"/>
            </a:solidFill>
            <a:headEnd type="none" w="lg" len="me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0A09065E-4F05-4EC3-91C5-F32828B69CEE}"/>
              </a:ext>
            </a:extLst>
          </p:cNvPr>
          <p:cNvPicPr>
            <a:picLocks noChangeAspect="1"/>
          </p:cNvPicPr>
          <p:nvPr/>
        </p:nvPicPr>
        <p:blipFill>
          <a:blip r:embed="rId3"/>
          <a:stretch>
            <a:fillRect/>
          </a:stretch>
        </p:blipFill>
        <p:spPr>
          <a:xfrm>
            <a:off x="4422111" y="2075401"/>
            <a:ext cx="1606549" cy="3435628"/>
          </a:xfrm>
          <a:prstGeom prst="rect">
            <a:avLst/>
          </a:prstGeom>
        </p:spPr>
      </p:pic>
      <p:cxnSp>
        <p:nvCxnSpPr>
          <p:cNvPr id="36" name="Straight Arrow Connector 35">
            <a:extLst>
              <a:ext uri="{FF2B5EF4-FFF2-40B4-BE49-F238E27FC236}">
                <a16:creationId xmlns:a16="http://schemas.microsoft.com/office/drawing/2014/main" id="{03867450-4B75-4051-9AE5-679DEE1759C8}"/>
              </a:ext>
            </a:extLst>
          </p:cNvPr>
          <p:cNvCxnSpPr>
            <a:cxnSpLocks/>
          </p:cNvCxnSpPr>
          <p:nvPr/>
        </p:nvCxnSpPr>
        <p:spPr>
          <a:xfrm flipH="1" flipV="1">
            <a:off x="4904863" y="4645544"/>
            <a:ext cx="31172" cy="950823"/>
          </a:xfrm>
          <a:prstGeom prst="straightConnector1">
            <a:avLst/>
          </a:prstGeom>
          <a:ln w="28575">
            <a:solidFill>
              <a:srgbClr val="F7315A"/>
            </a:solidFill>
            <a:headEnd type="none" w="lg" len="me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BC77FF3-35C2-4585-94EE-D0176C8770D7}"/>
              </a:ext>
            </a:extLst>
          </p:cNvPr>
          <p:cNvPicPr>
            <a:picLocks noChangeAspect="1"/>
          </p:cNvPicPr>
          <p:nvPr/>
        </p:nvPicPr>
        <p:blipFill>
          <a:blip r:embed="rId4"/>
          <a:stretch>
            <a:fillRect/>
          </a:stretch>
        </p:blipFill>
        <p:spPr>
          <a:xfrm>
            <a:off x="8627482" y="2075402"/>
            <a:ext cx="1606549" cy="3418650"/>
          </a:xfrm>
          <a:prstGeom prst="rect">
            <a:avLst/>
          </a:prstGeom>
        </p:spPr>
      </p:pic>
      <p:pic>
        <p:nvPicPr>
          <p:cNvPr id="6" name="Picture 5">
            <a:extLst>
              <a:ext uri="{FF2B5EF4-FFF2-40B4-BE49-F238E27FC236}">
                <a16:creationId xmlns:a16="http://schemas.microsoft.com/office/drawing/2014/main" id="{10F9C495-FFF7-4C2A-96D3-70CDBC91C905}"/>
              </a:ext>
            </a:extLst>
          </p:cNvPr>
          <p:cNvPicPr>
            <a:picLocks noChangeAspect="1"/>
          </p:cNvPicPr>
          <p:nvPr/>
        </p:nvPicPr>
        <p:blipFill>
          <a:blip r:embed="rId5"/>
          <a:stretch>
            <a:fillRect/>
          </a:stretch>
        </p:blipFill>
        <p:spPr>
          <a:xfrm>
            <a:off x="6545523" y="2075401"/>
            <a:ext cx="1625400" cy="3435628"/>
          </a:xfrm>
          <a:prstGeom prst="rect">
            <a:avLst/>
          </a:prstGeom>
        </p:spPr>
      </p:pic>
      <p:sp>
        <p:nvSpPr>
          <p:cNvPr id="30" name="TextBox 29">
            <a:extLst>
              <a:ext uri="{FF2B5EF4-FFF2-40B4-BE49-F238E27FC236}">
                <a16:creationId xmlns:a16="http://schemas.microsoft.com/office/drawing/2014/main" id="{876071B9-39F7-4921-9B4A-EA9947430CCC}"/>
              </a:ext>
            </a:extLst>
          </p:cNvPr>
          <p:cNvSpPr txBox="1"/>
          <p:nvPr/>
        </p:nvSpPr>
        <p:spPr>
          <a:xfrm>
            <a:off x="6678366" y="5641058"/>
            <a:ext cx="956874" cy="430887"/>
          </a:xfrm>
          <a:prstGeom prst="rect">
            <a:avLst/>
          </a:prstGeom>
          <a:noFill/>
          <a:effectLst/>
        </p:spPr>
        <p:txBody>
          <a:bodyPr wrap="square" lIns="0" tIns="0" rIns="0" bIns="0" rtlCol="0">
            <a:spAutoFit/>
          </a:bodyPr>
          <a:lstStyle/>
          <a:p>
            <a:pPr algn="ctr"/>
            <a:r>
              <a:rPr lang="en-US" sz="14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Embedded Link</a:t>
            </a:r>
          </a:p>
        </p:txBody>
      </p:sp>
      <p:cxnSp>
        <p:nvCxnSpPr>
          <p:cNvPr id="34" name="Straight Arrow Connector 33">
            <a:extLst>
              <a:ext uri="{FF2B5EF4-FFF2-40B4-BE49-F238E27FC236}">
                <a16:creationId xmlns:a16="http://schemas.microsoft.com/office/drawing/2014/main" id="{C1844E4D-BC44-4F1C-B76E-9C8DA15EF9F8}"/>
              </a:ext>
            </a:extLst>
          </p:cNvPr>
          <p:cNvCxnSpPr>
            <a:cxnSpLocks/>
            <a:stCxn id="30" idx="0"/>
          </p:cNvCxnSpPr>
          <p:nvPr/>
        </p:nvCxnSpPr>
        <p:spPr>
          <a:xfrm flipH="1" flipV="1">
            <a:off x="7068943" y="5170420"/>
            <a:ext cx="87860" cy="470638"/>
          </a:xfrm>
          <a:prstGeom prst="straightConnector1">
            <a:avLst/>
          </a:prstGeom>
          <a:ln w="28575">
            <a:solidFill>
              <a:srgbClr val="F7315A"/>
            </a:solidFill>
            <a:headEnd type="none" w="lg" len="me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494469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993C3105-34E6-4E73-8FB1-FDAFFB9FF49F}"/>
              </a:ext>
            </a:extLst>
          </p:cNvPr>
          <p:cNvSpPr txBox="1"/>
          <p:nvPr/>
        </p:nvSpPr>
        <p:spPr>
          <a:xfrm>
            <a:off x="461108" y="1239499"/>
            <a:ext cx="10923172" cy="369332"/>
          </a:xfrm>
          <a:prstGeom prst="rect">
            <a:avLst/>
          </a:prstGeom>
          <a:noFill/>
        </p:spPr>
        <p:txBody>
          <a:bodyPr wrap="square" lIns="0" tIns="0" rIns="0" bIns="0" rtlCol="0">
            <a:spAutoFit/>
          </a:bodyPr>
          <a:lstStyle/>
          <a:p>
            <a:r>
              <a:rPr lang="en-US" sz="2400" b="1" dirty="0">
                <a:solidFill>
                  <a:srgbClr val="F7315A"/>
                </a:solidFill>
                <a:latin typeface="Segoe UI Semilight" panose="020B0402040204020203" pitchFamily="34" charset="0"/>
                <a:cs typeface="Segoe UI Semilight" panose="020B0402040204020203" pitchFamily="34" charset="0"/>
              </a:rPr>
              <a:t>Select Add News Item to start:</a:t>
            </a:r>
            <a:endParaRPr lang="en-US" sz="1600" b="1" dirty="0">
              <a:latin typeface="Segoe UI Semilight" panose="020B0402040204020203" pitchFamily="34" charset="0"/>
              <a:cs typeface="Segoe UI Semilight" panose="020B0402040204020203" pitchFamily="34" charset="0"/>
            </a:endParaRPr>
          </a:p>
        </p:txBody>
      </p:sp>
      <p:sp>
        <p:nvSpPr>
          <p:cNvPr id="12" name="TextBox 11">
            <a:extLst>
              <a:ext uri="{FF2B5EF4-FFF2-40B4-BE49-F238E27FC236}">
                <a16:creationId xmlns:a16="http://schemas.microsoft.com/office/drawing/2014/main" id="{19EBF4B1-80F0-48B5-AE32-819E8AA5679E}"/>
              </a:ext>
            </a:extLst>
          </p:cNvPr>
          <p:cNvSpPr txBox="1"/>
          <p:nvPr/>
        </p:nvSpPr>
        <p:spPr>
          <a:xfrm>
            <a:off x="1750645" y="6463323"/>
            <a:ext cx="10029190" cy="153888"/>
          </a:xfrm>
          <a:prstGeom prst="rect">
            <a:avLst/>
          </a:prstGeom>
          <a:noFill/>
        </p:spPr>
        <p:txBody>
          <a:bodyPr wrap="square" lIns="0" tIns="0" rIns="0" bIns="0" rtlCol="0">
            <a:spAutoFit/>
          </a:bodyPr>
          <a:lstStyle/>
          <a:p>
            <a:pPr algn="r"/>
            <a:r>
              <a:rPr lang="en-US" sz="10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Copyright © 2001, 2021 Westlake Software, Inc.  Portions Copyright Microsoft Corp.  All Right Reserved. Confidential Information.   </a:t>
            </a:r>
          </a:p>
        </p:txBody>
      </p:sp>
      <p:sp>
        <p:nvSpPr>
          <p:cNvPr id="16" name="Rectangle 15">
            <a:extLst>
              <a:ext uri="{FF2B5EF4-FFF2-40B4-BE49-F238E27FC236}">
                <a16:creationId xmlns:a16="http://schemas.microsoft.com/office/drawing/2014/main" id="{9444CFFD-E362-44B4-B69A-37EC189CB86A}"/>
              </a:ext>
            </a:extLst>
          </p:cNvPr>
          <p:cNvSpPr/>
          <p:nvPr/>
        </p:nvSpPr>
        <p:spPr bwMode="auto">
          <a:xfrm>
            <a:off x="461108" y="457200"/>
            <a:ext cx="11261969" cy="623512"/>
          </a:xfrm>
          <a:prstGeom prst="rect">
            <a:avLst/>
          </a:prstGeom>
          <a:solidFill>
            <a:srgbClr val="F731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7" name="Title 3">
            <a:extLst>
              <a:ext uri="{FF2B5EF4-FFF2-40B4-BE49-F238E27FC236}">
                <a16:creationId xmlns:a16="http://schemas.microsoft.com/office/drawing/2014/main" id="{8C727B89-E7C5-4193-A417-F1A25FBBB2F3}"/>
              </a:ext>
            </a:extLst>
          </p:cNvPr>
          <p:cNvSpPr>
            <a:spLocks noGrp="1"/>
          </p:cNvSpPr>
          <p:nvPr>
            <p:ph type="title"/>
          </p:nvPr>
        </p:nvSpPr>
        <p:spPr>
          <a:xfrm>
            <a:off x="588263" y="457200"/>
            <a:ext cx="11018520" cy="553998"/>
          </a:xfrm>
        </p:spPr>
        <p:txBody>
          <a:bodyPr/>
          <a:lstStyle/>
          <a:p>
            <a:r>
              <a:rPr lang="en-US" dirty="0">
                <a:solidFill>
                  <a:schemeClr val="bg1"/>
                </a:solidFill>
              </a:rPr>
              <a:t>3. App Studio – News Feed General</a:t>
            </a:r>
          </a:p>
        </p:txBody>
      </p:sp>
      <p:sp>
        <p:nvSpPr>
          <p:cNvPr id="28" name="TextBox 27">
            <a:extLst>
              <a:ext uri="{FF2B5EF4-FFF2-40B4-BE49-F238E27FC236}">
                <a16:creationId xmlns:a16="http://schemas.microsoft.com/office/drawing/2014/main" id="{FC218ED0-AFA4-45BA-A03A-082CF7BB2B11}"/>
              </a:ext>
            </a:extLst>
          </p:cNvPr>
          <p:cNvSpPr txBox="1"/>
          <p:nvPr/>
        </p:nvSpPr>
        <p:spPr>
          <a:xfrm>
            <a:off x="5828272" y="4825901"/>
            <a:ext cx="4440195" cy="984885"/>
          </a:xfrm>
          <a:prstGeom prst="rect">
            <a:avLst/>
          </a:prstGeom>
          <a:noFill/>
        </p:spPr>
        <p:txBody>
          <a:bodyPr wrap="square" lIns="0" tIns="0" rIns="0" bIns="0" rtlCol="0">
            <a:spAutoFit/>
          </a:bodyPr>
          <a:lstStyle/>
          <a:p>
            <a:r>
              <a:rPr lang="en-US" sz="1600" b="1" dirty="0">
                <a:solidFill>
                  <a:schemeClr val="tx2">
                    <a:lumMod val="50000"/>
                    <a:lumOff val="50000"/>
                  </a:schemeClr>
                </a:solidFill>
                <a:latin typeface="Segoe UI Semilight" panose="020B0402040204020203" pitchFamily="34" charset="0"/>
                <a:cs typeface="Segoe UI Semilight" panose="020B0402040204020203" pitchFamily="34" charset="0"/>
              </a:rPr>
              <a:t>Once you start adding news items, these drop down filters are used to help you see who has been assigned what news items by program, partner, title or user. </a:t>
            </a:r>
          </a:p>
        </p:txBody>
      </p:sp>
      <p:cxnSp>
        <p:nvCxnSpPr>
          <p:cNvPr id="30" name="Straight Arrow Connector 29">
            <a:extLst>
              <a:ext uri="{FF2B5EF4-FFF2-40B4-BE49-F238E27FC236}">
                <a16:creationId xmlns:a16="http://schemas.microsoft.com/office/drawing/2014/main" id="{1D74B5AF-7F30-4E2F-89BC-ACC435222422}"/>
              </a:ext>
            </a:extLst>
          </p:cNvPr>
          <p:cNvCxnSpPr>
            <a:cxnSpLocks/>
          </p:cNvCxnSpPr>
          <p:nvPr/>
        </p:nvCxnSpPr>
        <p:spPr>
          <a:xfrm flipH="1" flipV="1">
            <a:off x="7078363" y="4098289"/>
            <a:ext cx="269789" cy="555578"/>
          </a:xfrm>
          <a:prstGeom prst="straightConnector1">
            <a:avLst/>
          </a:prstGeom>
          <a:ln w="28575">
            <a:solidFill>
              <a:schemeClr val="tx2">
                <a:lumMod val="50000"/>
                <a:lumOff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76B84B9-11E6-4BAE-8AFB-F06F444D0D65}"/>
              </a:ext>
            </a:extLst>
          </p:cNvPr>
          <p:cNvCxnSpPr>
            <a:cxnSpLocks/>
          </p:cNvCxnSpPr>
          <p:nvPr/>
        </p:nvCxnSpPr>
        <p:spPr>
          <a:xfrm flipV="1">
            <a:off x="2726724" y="4028526"/>
            <a:ext cx="960674" cy="694630"/>
          </a:xfrm>
          <a:prstGeom prst="straightConnector1">
            <a:avLst/>
          </a:prstGeom>
          <a:ln w="28575">
            <a:solidFill>
              <a:srgbClr val="45BD28"/>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6C47EE8-19FB-402D-9637-CBDB3C71BC90}"/>
              </a:ext>
            </a:extLst>
          </p:cNvPr>
          <p:cNvSpPr txBox="1"/>
          <p:nvPr/>
        </p:nvSpPr>
        <p:spPr>
          <a:xfrm>
            <a:off x="998522" y="4719020"/>
            <a:ext cx="3145110" cy="984885"/>
          </a:xfrm>
          <a:prstGeom prst="rect">
            <a:avLst/>
          </a:prstGeom>
          <a:noFill/>
        </p:spPr>
        <p:txBody>
          <a:bodyPr wrap="square" lIns="0" tIns="0" rIns="0" bIns="0" rtlCol="0">
            <a:spAutoFit/>
          </a:bodyPr>
          <a:lstStyle/>
          <a:p>
            <a:r>
              <a:rPr lang="en-US" sz="1600" b="1" dirty="0">
                <a:solidFill>
                  <a:srgbClr val="45BD28"/>
                </a:solidFill>
                <a:latin typeface="Segoe UI Semilight" panose="020B0402040204020203" pitchFamily="34" charset="0"/>
                <a:cs typeface="Segoe UI Semilight" panose="020B0402040204020203" pitchFamily="34" charset="0"/>
              </a:rPr>
              <a:t>Two formats for your news. All news needs to be one way or the other.  See next page to view what these formats look like. </a:t>
            </a:r>
          </a:p>
        </p:txBody>
      </p:sp>
      <p:grpSp>
        <p:nvGrpSpPr>
          <p:cNvPr id="7" name="Group 6">
            <a:extLst>
              <a:ext uri="{FF2B5EF4-FFF2-40B4-BE49-F238E27FC236}">
                <a16:creationId xmlns:a16="http://schemas.microsoft.com/office/drawing/2014/main" id="{278D8973-DDF7-4397-9D81-BCA914072F39}"/>
              </a:ext>
            </a:extLst>
          </p:cNvPr>
          <p:cNvGrpSpPr/>
          <p:nvPr/>
        </p:nvGrpSpPr>
        <p:grpSpPr>
          <a:xfrm>
            <a:off x="433100" y="2084828"/>
            <a:ext cx="11513820" cy="2104502"/>
            <a:chOff x="433100" y="2084828"/>
            <a:chExt cx="11513820" cy="2104502"/>
          </a:xfrm>
        </p:grpSpPr>
        <p:pic>
          <p:nvPicPr>
            <p:cNvPr id="4" name="Picture 3">
              <a:extLst>
                <a:ext uri="{FF2B5EF4-FFF2-40B4-BE49-F238E27FC236}">
                  <a16:creationId xmlns:a16="http://schemas.microsoft.com/office/drawing/2014/main" id="{F6E53515-530D-48EE-AAC6-70FCE83DB3EA}"/>
                </a:ext>
              </a:extLst>
            </p:cNvPr>
            <p:cNvPicPr>
              <a:picLocks noChangeAspect="1"/>
            </p:cNvPicPr>
            <p:nvPr/>
          </p:nvPicPr>
          <p:blipFill>
            <a:blip r:embed="rId2"/>
            <a:stretch>
              <a:fillRect/>
            </a:stretch>
          </p:blipFill>
          <p:spPr>
            <a:xfrm>
              <a:off x="433100" y="2084828"/>
              <a:ext cx="11513820" cy="2104502"/>
            </a:xfrm>
            <a:prstGeom prst="rect">
              <a:avLst/>
            </a:prstGeom>
          </p:spPr>
        </p:pic>
        <p:sp>
          <p:nvSpPr>
            <p:cNvPr id="5" name="Rectangle 4">
              <a:extLst>
                <a:ext uri="{FF2B5EF4-FFF2-40B4-BE49-F238E27FC236}">
                  <a16:creationId xmlns:a16="http://schemas.microsoft.com/office/drawing/2014/main" id="{F620FCEA-B721-44F6-B805-6986843A3BBF}"/>
                </a:ext>
              </a:extLst>
            </p:cNvPr>
            <p:cNvSpPr/>
            <p:nvPr/>
          </p:nvSpPr>
          <p:spPr bwMode="auto">
            <a:xfrm>
              <a:off x="4679092" y="3542270"/>
              <a:ext cx="5964194" cy="369332"/>
            </a:xfrm>
            <a:prstGeom prst="rect">
              <a:avLst/>
            </a:prstGeom>
            <a:noFill/>
            <a:ln w="38100">
              <a:solidFill>
                <a:schemeClr val="tx2">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32" name="Rectangle 31">
              <a:extLst>
                <a:ext uri="{FF2B5EF4-FFF2-40B4-BE49-F238E27FC236}">
                  <a16:creationId xmlns:a16="http://schemas.microsoft.com/office/drawing/2014/main" id="{14BC8589-8D2E-43FC-857B-988C96AE079D}"/>
                </a:ext>
              </a:extLst>
            </p:cNvPr>
            <p:cNvSpPr/>
            <p:nvPr/>
          </p:nvSpPr>
          <p:spPr bwMode="auto">
            <a:xfrm>
              <a:off x="3035643" y="3538134"/>
              <a:ext cx="1573299" cy="369332"/>
            </a:xfrm>
            <a:prstGeom prst="rect">
              <a:avLst/>
            </a:prstGeom>
            <a:noFill/>
            <a:ln w="38100">
              <a:solidFill>
                <a:srgbClr val="45BD28"/>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a:extLst>
                <a:ext uri="{FF2B5EF4-FFF2-40B4-BE49-F238E27FC236}">
                  <a16:creationId xmlns:a16="http://schemas.microsoft.com/office/drawing/2014/main" id="{33BC7C49-A8FF-4D32-9EAA-5D34ED50FCC6}"/>
                </a:ext>
              </a:extLst>
            </p:cNvPr>
            <p:cNvSpPr/>
            <p:nvPr/>
          </p:nvSpPr>
          <p:spPr bwMode="auto">
            <a:xfrm>
              <a:off x="588263" y="3538134"/>
              <a:ext cx="1415797" cy="421468"/>
            </a:xfrm>
            <a:prstGeom prst="rect">
              <a:avLst/>
            </a:prstGeom>
            <a:noFill/>
            <a:ln w="381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23870777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9EBF4B1-80F0-48B5-AE32-819E8AA5679E}"/>
              </a:ext>
            </a:extLst>
          </p:cNvPr>
          <p:cNvSpPr txBox="1"/>
          <p:nvPr/>
        </p:nvSpPr>
        <p:spPr>
          <a:xfrm>
            <a:off x="1750645" y="6463323"/>
            <a:ext cx="10029190" cy="153888"/>
          </a:xfrm>
          <a:prstGeom prst="rect">
            <a:avLst/>
          </a:prstGeom>
          <a:noFill/>
        </p:spPr>
        <p:txBody>
          <a:bodyPr wrap="square" lIns="0" tIns="0" rIns="0" bIns="0" rtlCol="0">
            <a:spAutoFit/>
          </a:bodyPr>
          <a:lstStyle/>
          <a:p>
            <a:pPr algn="r"/>
            <a:r>
              <a:rPr lang="en-US" sz="10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Copyright © 2001, 2021 Westlake Software, Inc.  Portions Copyright Microsoft Corp.  All Right Reserved. Confidential Information.   </a:t>
            </a:r>
          </a:p>
        </p:txBody>
      </p:sp>
      <p:sp>
        <p:nvSpPr>
          <p:cNvPr id="16" name="Rectangle 15">
            <a:extLst>
              <a:ext uri="{FF2B5EF4-FFF2-40B4-BE49-F238E27FC236}">
                <a16:creationId xmlns:a16="http://schemas.microsoft.com/office/drawing/2014/main" id="{9444CFFD-E362-44B4-B69A-37EC189CB86A}"/>
              </a:ext>
            </a:extLst>
          </p:cNvPr>
          <p:cNvSpPr/>
          <p:nvPr/>
        </p:nvSpPr>
        <p:spPr bwMode="auto">
          <a:xfrm>
            <a:off x="461108" y="457200"/>
            <a:ext cx="11261969" cy="623512"/>
          </a:xfrm>
          <a:prstGeom prst="rect">
            <a:avLst/>
          </a:prstGeom>
          <a:solidFill>
            <a:srgbClr val="F731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7" name="Title 3">
            <a:extLst>
              <a:ext uri="{FF2B5EF4-FFF2-40B4-BE49-F238E27FC236}">
                <a16:creationId xmlns:a16="http://schemas.microsoft.com/office/drawing/2014/main" id="{8C727B89-E7C5-4193-A417-F1A25FBBB2F3}"/>
              </a:ext>
            </a:extLst>
          </p:cNvPr>
          <p:cNvSpPr>
            <a:spLocks noGrp="1"/>
          </p:cNvSpPr>
          <p:nvPr>
            <p:ph type="title"/>
          </p:nvPr>
        </p:nvSpPr>
        <p:spPr>
          <a:xfrm>
            <a:off x="588263" y="457200"/>
            <a:ext cx="11018520" cy="553998"/>
          </a:xfrm>
        </p:spPr>
        <p:txBody>
          <a:bodyPr/>
          <a:lstStyle/>
          <a:p>
            <a:r>
              <a:rPr lang="en-US" dirty="0">
                <a:solidFill>
                  <a:schemeClr val="bg1"/>
                </a:solidFill>
              </a:rPr>
              <a:t>3. App Studio – News Feed Format</a:t>
            </a:r>
          </a:p>
        </p:txBody>
      </p:sp>
      <p:pic>
        <p:nvPicPr>
          <p:cNvPr id="10" name="Picture 9">
            <a:extLst>
              <a:ext uri="{FF2B5EF4-FFF2-40B4-BE49-F238E27FC236}">
                <a16:creationId xmlns:a16="http://schemas.microsoft.com/office/drawing/2014/main" id="{5F9E4C77-D875-49F3-9568-FE2F614C92EE}"/>
              </a:ext>
            </a:extLst>
          </p:cNvPr>
          <p:cNvPicPr>
            <a:picLocks noChangeAspect="1"/>
          </p:cNvPicPr>
          <p:nvPr/>
        </p:nvPicPr>
        <p:blipFill>
          <a:blip r:embed="rId2"/>
          <a:stretch>
            <a:fillRect/>
          </a:stretch>
        </p:blipFill>
        <p:spPr>
          <a:xfrm>
            <a:off x="2240692" y="1786506"/>
            <a:ext cx="7040004" cy="4122189"/>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AE0CDDFA-D9F2-4498-9368-54D34C710DFB}"/>
              </a:ext>
            </a:extLst>
          </p:cNvPr>
          <p:cNvSpPr txBox="1"/>
          <p:nvPr/>
        </p:nvSpPr>
        <p:spPr>
          <a:xfrm rot="16200000">
            <a:off x="-10542" y="3724487"/>
            <a:ext cx="4122191" cy="246221"/>
          </a:xfrm>
          <a:prstGeom prst="rect">
            <a:avLst/>
          </a:prstGeom>
          <a:noFill/>
        </p:spPr>
        <p:txBody>
          <a:bodyPr wrap="square" lIns="0" tIns="0" rIns="0" bIns="0" rtlCol="0">
            <a:spAutoFit/>
          </a:bodyPr>
          <a:lstStyle/>
          <a:p>
            <a:pPr algn="ctr"/>
            <a:r>
              <a:rPr lang="en-US" sz="1600" b="1" dirty="0">
                <a:solidFill>
                  <a:srgbClr val="45BD28"/>
                </a:solidFill>
                <a:latin typeface="Segoe UI Semilight" panose="020B0402040204020203" pitchFamily="34" charset="0"/>
                <a:cs typeface="Segoe UI Semilight" panose="020B0402040204020203" pitchFamily="34" charset="0"/>
              </a:rPr>
              <a:t>Small News format; Large News Format</a:t>
            </a:r>
          </a:p>
        </p:txBody>
      </p:sp>
      <p:sp>
        <p:nvSpPr>
          <p:cNvPr id="2" name="Rectangle 1">
            <a:extLst>
              <a:ext uri="{FF2B5EF4-FFF2-40B4-BE49-F238E27FC236}">
                <a16:creationId xmlns:a16="http://schemas.microsoft.com/office/drawing/2014/main" id="{B9758153-A572-4EAB-B812-D799E4BD8722}"/>
              </a:ext>
            </a:extLst>
          </p:cNvPr>
          <p:cNvSpPr/>
          <p:nvPr/>
        </p:nvSpPr>
        <p:spPr bwMode="auto">
          <a:xfrm>
            <a:off x="5296930" y="3758760"/>
            <a:ext cx="1911178" cy="428368"/>
          </a:xfrm>
          <a:prstGeom prst="rect">
            <a:avLst/>
          </a:prstGeom>
          <a:solidFill>
            <a:srgbClr val="F7315A">
              <a:alpha val="27843"/>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721F9C95-5A05-4D23-992D-200F708426FA}"/>
              </a:ext>
            </a:extLst>
          </p:cNvPr>
          <p:cNvSpPr/>
          <p:nvPr/>
        </p:nvSpPr>
        <p:spPr bwMode="auto">
          <a:xfrm>
            <a:off x="6404919" y="4695743"/>
            <a:ext cx="490151" cy="428368"/>
          </a:xfrm>
          <a:prstGeom prst="rect">
            <a:avLst/>
          </a:prstGeom>
          <a:solidFill>
            <a:srgbClr val="F7315A">
              <a:alpha val="27843"/>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cxnSp>
        <p:nvCxnSpPr>
          <p:cNvPr id="6" name="Straight Connector 5">
            <a:extLst>
              <a:ext uri="{FF2B5EF4-FFF2-40B4-BE49-F238E27FC236}">
                <a16:creationId xmlns:a16="http://schemas.microsoft.com/office/drawing/2014/main" id="{3BEDFEAF-942B-42FA-A464-46276E920D7F}"/>
              </a:ext>
            </a:extLst>
          </p:cNvPr>
          <p:cNvCxnSpPr/>
          <p:nvPr/>
        </p:nvCxnSpPr>
        <p:spPr>
          <a:xfrm flipH="1">
            <a:off x="6895070" y="4895582"/>
            <a:ext cx="205946" cy="0"/>
          </a:xfrm>
          <a:prstGeom prst="line">
            <a:avLst/>
          </a:prstGeom>
          <a:ln w="19050">
            <a:solidFill>
              <a:srgbClr val="F7315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3BE20FA-7D03-4CDD-AB46-FCBA3266C1AD}"/>
              </a:ext>
            </a:extLst>
          </p:cNvPr>
          <p:cNvCxnSpPr>
            <a:cxnSpLocks/>
          </p:cNvCxnSpPr>
          <p:nvPr/>
        </p:nvCxnSpPr>
        <p:spPr>
          <a:xfrm>
            <a:off x="7101016" y="4183009"/>
            <a:ext cx="0" cy="726918"/>
          </a:xfrm>
          <a:prstGeom prst="line">
            <a:avLst/>
          </a:prstGeom>
          <a:ln w="19050">
            <a:solidFill>
              <a:srgbClr val="F7315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E328ECE-A08F-464E-84A8-09E2D631F179}"/>
              </a:ext>
            </a:extLst>
          </p:cNvPr>
          <p:cNvSpPr txBox="1"/>
          <p:nvPr/>
        </p:nvSpPr>
        <p:spPr>
          <a:xfrm>
            <a:off x="9733795" y="4719638"/>
            <a:ext cx="1479428" cy="400110"/>
          </a:xfrm>
          <a:prstGeom prst="rect">
            <a:avLst/>
          </a:prstGeom>
          <a:noFill/>
        </p:spPr>
        <p:txBody>
          <a:bodyPr wrap="square" lIns="0" tIns="0" rIns="0" bIns="0" rtlCol="0">
            <a:spAutoFit/>
          </a:bodyPr>
          <a:lstStyle/>
          <a:p>
            <a:r>
              <a:rPr lang="en-US" sz="1200" b="1" dirty="0">
                <a:solidFill>
                  <a:srgbClr val="F7315A"/>
                </a:solidFill>
                <a:latin typeface="Segoe UI Semilight" panose="020B0402040204020203" pitchFamily="34" charset="0"/>
                <a:cs typeface="Segoe UI Semilight" panose="020B0402040204020203" pitchFamily="34" charset="0"/>
              </a:rPr>
              <a:t>See breakout detail in next page</a:t>
            </a:r>
            <a:r>
              <a:rPr lang="en-US" sz="1400" b="1" dirty="0">
                <a:solidFill>
                  <a:srgbClr val="F7315A"/>
                </a:solidFill>
                <a:latin typeface="Segoe UI Semilight" panose="020B0402040204020203" pitchFamily="34" charset="0"/>
                <a:cs typeface="Segoe UI Semilight" panose="020B0402040204020203" pitchFamily="34" charset="0"/>
              </a:rPr>
              <a:t>.</a:t>
            </a:r>
          </a:p>
        </p:txBody>
      </p:sp>
      <p:cxnSp>
        <p:nvCxnSpPr>
          <p:cNvPr id="22" name="Straight Connector 21">
            <a:extLst>
              <a:ext uri="{FF2B5EF4-FFF2-40B4-BE49-F238E27FC236}">
                <a16:creationId xmlns:a16="http://schemas.microsoft.com/office/drawing/2014/main" id="{E13B2F61-F29A-44F6-B672-D42B38C1DECD}"/>
              </a:ext>
            </a:extLst>
          </p:cNvPr>
          <p:cNvCxnSpPr>
            <a:cxnSpLocks/>
          </p:cNvCxnSpPr>
          <p:nvPr/>
        </p:nvCxnSpPr>
        <p:spPr>
          <a:xfrm flipH="1">
            <a:off x="7101016" y="4809085"/>
            <a:ext cx="2484645" cy="0"/>
          </a:xfrm>
          <a:prstGeom prst="line">
            <a:avLst/>
          </a:prstGeom>
          <a:ln w="19050">
            <a:solidFill>
              <a:srgbClr val="F7315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A6DC8BC-49C7-4B90-8A65-E7C5DAA796B3}"/>
              </a:ext>
            </a:extLst>
          </p:cNvPr>
          <p:cNvSpPr txBox="1"/>
          <p:nvPr/>
        </p:nvSpPr>
        <p:spPr>
          <a:xfrm>
            <a:off x="2470714" y="5962922"/>
            <a:ext cx="746266" cy="430887"/>
          </a:xfrm>
          <a:prstGeom prst="rect">
            <a:avLst/>
          </a:prstGeom>
          <a:noFill/>
        </p:spPr>
        <p:txBody>
          <a:bodyPr wrap="square" lIns="0" tIns="0" rIns="0" bIns="0" rtlCol="0">
            <a:spAutoFit/>
          </a:bodyPr>
          <a:lstStyle/>
          <a:p>
            <a:r>
              <a:rPr lang="en-US" sz="14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Start &amp; End Date</a:t>
            </a:r>
          </a:p>
        </p:txBody>
      </p:sp>
      <p:cxnSp>
        <p:nvCxnSpPr>
          <p:cNvPr id="26" name="Straight Arrow Connector 25">
            <a:extLst>
              <a:ext uri="{FF2B5EF4-FFF2-40B4-BE49-F238E27FC236}">
                <a16:creationId xmlns:a16="http://schemas.microsoft.com/office/drawing/2014/main" id="{F564B31A-E588-4FF9-8BF2-D88F9DF41AA0}"/>
              </a:ext>
            </a:extLst>
          </p:cNvPr>
          <p:cNvCxnSpPr>
            <a:cxnSpLocks/>
          </p:cNvCxnSpPr>
          <p:nvPr/>
        </p:nvCxnSpPr>
        <p:spPr>
          <a:xfrm flipV="1">
            <a:off x="2568976" y="4450995"/>
            <a:ext cx="1920872" cy="1457700"/>
          </a:xfrm>
          <a:prstGeom prst="straightConnector1">
            <a:avLst/>
          </a:prstGeom>
          <a:ln w="28575">
            <a:solidFill>
              <a:srgbClr val="F7315A"/>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1DF2B39-C9FF-4568-B25E-091E250E9483}"/>
              </a:ext>
            </a:extLst>
          </p:cNvPr>
          <p:cNvSpPr txBox="1"/>
          <p:nvPr/>
        </p:nvSpPr>
        <p:spPr>
          <a:xfrm>
            <a:off x="3446897" y="5958575"/>
            <a:ext cx="746266" cy="430887"/>
          </a:xfrm>
          <a:prstGeom prst="rect">
            <a:avLst/>
          </a:prstGeom>
          <a:noFill/>
        </p:spPr>
        <p:txBody>
          <a:bodyPr wrap="square" lIns="0" tIns="0" rIns="0" bIns="0" rtlCol="0">
            <a:spAutoFit/>
          </a:bodyPr>
          <a:lstStyle/>
          <a:p>
            <a:r>
              <a:rPr lang="en-US" sz="14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Display Date</a:t>
            </a:r>
          </a:p>
        </p:txBody>
      </p:sp>
      <p:sp>
        <p:nvSpPr>
          <p:cNvPr id="29" name="TextBox 28">
            <a:extLst>
              <a:ext uri="{FF2B5EF4-FFF2-40B4-BE49-F238E27FC236}">
                <a16:creationId xmlns:a16="http://schemas.microsoft.com/office/drawing/2014/main" id="{18488F04-A78A-49A6-9B55-C493061EA221}"/>
              </a:ext>
            </a:extLst>
          </p:cNvPr>
          <p:cNvSpPr txBox="1"/>
          <p:nvPr/>
        </p:nvSpPr>
        <p:spPr>
          <a:xfrm>
            <a:off x="4258324" y="5958574"/>
            <a:ext cx="746266" cy="215444"/>
          </a:xfrm>
          <a:prstGeom prst="rect">
            <a:avLst/>
          </a:prstGeom>
          <a:noFill/>
        </p:spPr>
        <p:txBody>
          <a:bodyPr wrap="square" lIns="0" tIns="0" rIns="0" bIns="0" rtlCol="0">
            <a:spAutoFit/>
          </a:bodyPr>
          <a:lstStyle/>
          <a:p>
            <a:r>
              <a:rPr lang="en-US" sz="14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Category</a:t>
            </a:r>
          </a:p>
        </p:txBody>
      </p:sp>
      <p:sp>
        <p:nvSpPr>
          <p:cNvPr id="31" name="TextBox 30">
            <a:extLst>
              <a:ext uri="{FF2B5EF4-FFF2-40B4-BE49-F238E27FC236}">
                <a16:creationId xmlns:a16="http://schemas.microsoft.com/office/drawing/2014/main" id="{A9BDC67B-DC08-462C-BD29-4C233DEB2DEE}"/>
              </a:ext>
            </a:extLst>
          </p:cNvPr>
          <p:cNvSpPr txBox="1"/>
          <p:nvPr/>
        </p:nvSpPr>
        <p:spPr>
          <a:xfrm>
            <a:off x="6010090" y="5970788"/>
            <a:ext cx="746266" cy="215444"/>
          </a:xfrm>
          <a:prstGeom prst="rect">
            <a:avLst/>
          </a:prstGeom>
          <a:noFill/>
        </p:spPr>
        <p:txBody>
          <a:bodyPr wrap="square" lIns="0" tIns="0" rIns="0" bIns="0" rtlCol="0">
            <a:spAutoFit/>
          </a:bodyPr>
          <a:lstStyle/>
          <a:p>
            <a:r>
              <a:rPr lang="en-US" sz="14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Source</a:t>
            </a:r>
          </a:p>
        </p:txBody>
      </p:sp>
      <p:sp>
        <p:nvSpPr>
          <p:cNvPr id="32" name="TextBox 31">
            <a:extLst>
              <a:ext uri="{FF2B5EF4-FFF2-40B4-BE49-F238E27FC236}">
                <a16:creationId xmlns:a16="http://schemas.microsoft.com/office/drawing/2014/main" id="{197BEDFF-884F-413F-95BB-829C20B19137}"/>
              </a:ext>
            </a:extLst>
          </p:cNvPr>
          <p:cNvSpPr txBox="1"/>
          <p:nvPr/>
        </p:nvSpPr>
        <p:spPr>
          <a:xfrm>
            <a:off x="5230873" y="5958575"/>
            <a:ext cx="746266" cy="430887"/>
          </a:xfrm>
          <a:prstGeom prst="rect">
            <a:avLst/>
          </a:prstGeom>
          <a:noFill/>
        </p:spPr>
        <p:txBody>
          <a:bodyPr wrap="square" lIns="0" tIns="0" rIns="0" bIns="0" rtlCol="0">
            <a:spAutoFit/>
          </a:bodyPr>
          <a:lstStyle/>
          <a:p>
            <a:r>
              <a:rPr lang="en-US" sz="14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Source Icon</a:t>
            </a:r>
          </a:p>
        </p:txBody>
      </p:sp>
      <p:sp>
        <p:nvSpPr>
          <p:cNvPr id="33" name="TextBox 32">
            <a:extLst>
              <a:ext uri="{FF2B5EF4-FFF2-40B4-BE49-F238E27FC236}">
                <a16:creationId xmlns:a16="http://schemas.microsoft.com/office/drawing/2014/main" id="{FD21D40A-519C-4244-B7B2-CAFD969003CE}"/>
              </a:ext>
            </a:extLst>
          </p:cNvPr>
          <p:cNvSpPr txBox="1"/>
          <p:nvPr/>
        </p:nvSpPr>
        <p:spPr>
          <a:xfrm>
            <a:off x="9481009" y="2680518"/>
            <a:ext cx="746266" cy="215444"/>
          </a:xfrm>
          <a:prstGeom prst="rect">
            <a:avLst/>
          </a:prstGeom>
          <a:noFill/>
        </p:spPr>
        <p:txBody>
          <a:bodyPr wrap="square" lIns="0" tIns="0" rIns="0" bIns="0" rtlCol="0">
            <a:spAutoFit/>
          </a:bodyPr>
          <a:lstStyle/>
          <a:p>
            <a:r>
              <a:rPr lang="en-US" sz="14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Title</a:t>
            </a:r>
          </a:p>
        </p:txBody>
      </p:sp>
      <p:sp>
        <p:nvSpPr>
          <p:cNvPr id="34" name="TextBox 33">
            <a:extLst>
              <a:ext uri="{FF2B5EF4-FFF2-40B4-BE49-F238E27FC236}">
                <a16:creationId xmlns:a16="http://schemas.microsoft.com/office/drawing/2014/main" id="{F9BEDFAD-7A24-44B2-B6AA-5BC930BFB935}"/>
              </a:ext>
            </a:extLst>
          </p:cNvPr>
          <p:cNvSpPr txBox="1"/>
          <p:nvPr/>
        </p:nvSpPr>
        <p:spPr>
          <a:xfrm>
            <a:off x="9481009" y="2918843"/>
            <a:ext cx="746266" cy="215444"/>
          </a:xfrm>
          <a:prstGeom prst="rect">
            <a:avLst/>
          </a:prstGeom>
          <a:noFill/>
        </p:spPr>
        <p:txBody>
          <a:bodyPr wrap="square" lIns="0" tIns="0" rIns="0" bIns="0" rtlCol="0">
            <a:spAutoFit/>
          </a:bodyPr>
          <a:lstStyle/>
          <a:p>
            <a:r>
              <a:rPr lang="en-US" sz="14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Subtitle</a:t>
            </a:r>
          </a:p>
        </p:txBody>
      </p:sp>
      <p:sp>
        <p:nvSpPr>
          <p:cNvPr id="35" name="TextBox 34">
            <a:extLst>
              <a:ext uri="{FF2B5EF4-FFF2-40B4-BE49-F238E27FC236}">
                <a16:creationId xmlns:a16="http://schemas.microsoft.com/office/drawing/2014/main" id="{9164AC97-034C-401E-A77F-82A54A367021}"/>
              </a:ext>
            </a:extLst>
          </p:cNvPr>
          <p:cNvSpPr txBox="1"/>
          <p:nvPr/>
        </p:nvSpPr>
        <p:spPr>
          <a:xfrm>
            <a:off x="9481009" y="3342871"/>
            <a:ext cx="746266" cy="215444"/>
          </a:xfrm>
          <a:prstGeom prst="rect">
            <a:avLst/>
          </a:prstGeom>
          <a:noFill/>
        </p:spPr>
        <p:txBody>
          <a:bodyPr wrap="square" lIns="0" tIns="0" rIns="0" bIns="0" rtlCol="0">
            <a:spAutoFit/>
          </a:bodyPr>
          <a:lstStyle/>
          <a:p>
            <a:r>
              <a:rPr lang="en-US" sz="14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Body</a:t>
            </a:r>
          </a:p>
        </p:txBody>
      </p:sp>
      <p:cxnSp>
        <p:nvCxnSpPr>
          <p:cNvPr id="36" name="Straight Arrow Connector 35">
            <a:extLst>
              <a:ext uri="{FF2B5EF4-FFF2-40B4-BE49-F238E27FC236}">
                <a16:creationId xmlns:a16="http://schemas.microsoft.com/office/drawing/2014/main" id="{35F7EC5C-F47F-4025-B1B0-F22578026718}"/>
              </a:ext>
            </a:extLst>
          </p:cNvPr>
          <p:cNvCxnSpPr>
            <a:cxnSpLocks/>
          </p:cNvCxnSpPr>
          <p:nvPr/>
        </p:nvCxnSpPr>
        <p:spPr>
          <a:xfrm>
            <a:off x="7101016" y="4800848"/>
            <a:ext cx="2532511" cy="0"/>
          </a:xfrm>
          <a:prstGeom prst="straightConnector1">
            <a:avLst/>
          </a:prstGeom>
          <a:ln w="28575">
            <a:solidFill>
              <a:srgbClr val="F7315A"/>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DB7372F-16A4-466A-AE6D-1BBCD7C2615C}"/>
              </a:ext>
            </a:extLst>
          </p:cNvPr>
          <p:cNvCxnSpPr>
            <a:cxnSpLocks/>
          </p:cNvCxnSpPr>
          <p:nvPr/>
        </p:nvCxnSpPr>
        <p:spPr>
          <a:xfrm flipV="1">
            <a:off x="3517299" y="4719638"/>
            <a:ext cx="972549" cy="1274386"/>
          </a:xfrm>
          <a:prstGeom prst="straightConnector1">
            <a:avLst/>
          </a:prstGeom>
          <a:ln w="28575">
            <a:solidFill>
              <a:srgbClr val="F7315A"/>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5E0E792-377C-4F54-A263-5D992A1FFA83}"/>
              </a:ext>
            </a:extLst>
          </p:cNvPr>
          <p:cNvCxnSpPr>
            <a:cxnSpLocks/>
          </p:cNvCxnSpPr>
          <p:nvPr/>
        </p:nvCxnSpPr>
        <p:spPr>
          <a:xfrm flipV="1">
            <a:off x="4322612" y="4857135"/>
            <a:ext cx="562223" cy="1101439"/>
          </a:xfrm>
          <a:prstGeom prst="straightConnector1">
            <a:avLst/>
          </a:prstGeom>
          <a:ln w="28575">
            <a:solidFill>
              <a:srgbClr val="F7315A"/>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9074E5C-A4F1-4C1D-AC1E-9DB57EBC72C8}"/>
              </a:ext>
            </a:extLst>
          </p:cNvPr>
          <p:cNvCxnSpPr>
            <a:cxnSpLocks/>
          </p:cNvCxnSpPr>
          <p:nvPr/>
        </p:nvCxnSpPr>
        <p:spPr>
          <a:xfrm flipH="1" flipV="1">
            <a:off x="4969088" y="5264420"/>
            <a:ext cx="342056" cy="694154"/>
          </a:xfrm>
          <a:prstGeom prst="straightConnector1">
            <a:avLst/>
          </a:prstGeom>
          <a:ln w="28575">
            <a:solidFill>
              <a:srgbClr val="F7315A"/>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2EC762A5-C471-4071-98CE-C25F235C8EA7}"/>
              </a:ext>
            </a:extLst>
          </p:cNvPr>
          <p:cNvCxnSpPr>
            <a:cxnSpLocks/>
          </p:cNvCxnSpPr>
          <p:nvPr/>
        </p:nvCxnSpPr>
        <p:spPr>
          <a:xfrm flipH="1" flipV="1">
            <a:off x="5335979" y="5094134"/>
            <a:ext cx="654488" cy="864440"/>
          </a:xfrm>
          <a:prstGeom prst="straightConnector1">
            <a:avLst/>
          </a:prstGeom>
          <a:ln w="28575">
            <a:solidFill>
              <a:srgbClr val="F7315A"/>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87F95AEE-B958-49A2-8934-CE3A3581C74A}"/>
              </a:ext>
            </a:extLst>
          </p:cNvPr>
          <p:cNvSpPr txBox="1"/>
          <p:nvPr/>
        </p:nvSpPr>
        <p:spPr>
          <a:xfrm>
            <a:off x="461108" y="1239499"/>
            <a:ext cx="10923172" cy="369332"/>
          </a:xfrm>
          <a:prstGeom prst="rect">
            <a:avLst/>
          </a:prstGeom>
          <a:noFill/>
        </p:spPr>
        <p:txBody>
          <a:bodyPr wrap="square" lIns="0" tIns="0" rIns="0" bIns="0" rtlCol="0">
            <a:spAutoFit/>
          </a:bodyPr>
          <a:lstStyle/>
          <a:p>
            <a:r>
              <a:rPr lang="en-US" sz="2400" b="1" dirty="0">
                <a:solidFill>
                  <a:srgbClr val="F7315A"/>
                </a:solidFill>
                <a:latin typeface="Segoe UI Semilight" panose="020B0402040204020203" pitchFamily="34" charset="0"/>
                <a:cs typeface="Segoe UI Semilight" panose="020B0402040204020203" pitchFamily="34" charset="0"/>
              </a:rPr>
              <a:t>Enter in (or cut and paste) your content, format the body section, Save.</a:t>
            </a:r>
            <a:endParaRPr lang="en-US" sz="1600" b="1" dirty="0">
              <a:latin typeface="Segoe UI Semilight" panose="020B0402040204020203" pitchFamily="34" charset="0"/>
              <a:cs typeface="Segoe UI Semilight" panose="020B0402040204020203" pitchFamily="34" charset="0"/>
            </a:endParaRPr>
          </a:p>
        </p:txBody>
      </p:sp>
      <p:cxnSp>
        <p:nvCxnSpPr>
          <p:cNvPr id="48" name="Straight Arrow Connector 47">
            <a:extLst>
              <a:ext uri="{FF2B5EF4-FFF2-40B4-BE49-F238E27FC236}">
                <a16:creationId xmlns:a16="http://schemas.microsoft.com/office/drawing/2014/main" id="{DD095501-1DF6-4488-BAB3-0CEA014F8605}"/>
              </a:ext>
            </a:extLst>
          </p:cNvPr>
          <p:cNvCxnSpPr>
            <a:cxnSpLocks/>
          </p:cNvCxnSpPr>
          <p:nvPr/>
        </p:nvCxnSpPr>
        <p:spPr>
          <a:xfrm flipH="1" flipV="1">
            <a:off x="8408897" y="2792149"/>
            <a:ext cx="1024282" cy="2307"/>
          </a:xfrm>
          <a:prstGeom prst="straightConnector1">
            <a:avLst/>
          </a:prstGeom>
          <a:ln w="28575">
            <a:solidFill>
              <a:srgbClr val="F7315A"/>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F257163-C58C-463A-83A7-FF48B28FD850}"/>
              </a:ext>
            </a:extLst>
          </p:cNvPr>
          <p:cNvCxnSpPr>
            <a:cxnSpLocks/>
          </p:cNvCxnSpPr>
          <p:nvPr/>
        </p:nvCxnSpPr>
        <p:spPr>
          <a:xfrm flipH="1" flipV="1">
            <a:off x="8408897" y="3031951"/>
            <a:ext cx="1024282" cy="2307"/>
          </a:xfrm>
          <a:prstGeom prst="straightConnector1">
            <a:avLst/>
          </a:prstGeom>
          <a:ln w="28575">
            <a:solidFill>
              <a:srgbClr val="F7315A"/>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E06DE0B6-6610-46C7-A53C-FABCA766E74E}"/>
              </a:ext>
            </a:extLst>
          </p:cNvPr>
          <p:cNvCxnSpPr>
            <a:cxnSpLocks/>
          </p:cNvCxnSpPr>
          <p:nvPr/>
        </p:nvCxnSpPr>
        <p:spPr>
          <a:xfrm flipH="1" flipV="1">
            <a:off x="8707395" y="3450593"/>
            <a:ext cx="725784" cy="1"/>
          </a:xfrm>
          <a:prstGeom prst="straightConnector1">
            <a:avLst/>
          </a:prstGeom>
          <a:ln w="28575">
            <a:solidFill>
              <a:srgbClr val="F7315A"/>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6F158E2-D78F-41DB-AF77-CAA31A3BA76A}"/>
              </a:ext>
            </a:extLst>
          </p:cNvPr>
          <p:cNvCxnSpPr>
            <a:cxnSpLocks/>
          </p:cNvCxnSpPr>
          <p:nvPr/>
        </p:nvCxnSpPr>
        <p:spPr>
          <a:xfrm>
            <a:off x="8214753" y="4335410"/>
            <a:ext cx="1370908" cy="0"/>
          </a:xfrm>
          <a:prstGeom prst="straightConnector1">
            <a:avLst/>
          </a:prstGeom>
          <a:ln w="28575">
            <a:solidFill>
              <a:srgbClr val="C600A5"/>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5BD29261-1C52-4CBB-9B2A-52DA2A3C8A27}"/>
              </a:ext>
            </a:extLst>
          </p:cNvPr>
          <p:cNvSpPr txBox="1"/>
          <p:nvPr/>
        </p:nvSpPr>
        <p:spPr>
          <a:xfrm>
            <a:off x="9700072" y="4239537"/>
            <a:ext cx="1479428" cy="369332"/>
          </a:xfrm>
          <a:prstGeom prst="rect">
            <a:avLst/>
          </a:prstGeom>
          <a:noFill/>
        </p:spPr>
        <p:txBody>
          <a:bodyPr wrap="square" lIns="0" tIns="0" rIns="0" bIns="0" rtlCol="0">
            <a:spAutoFit/>
          </a:bodyPr>
          <a:lstStyle/>
          <a:p>
            <a:r>
              <a:rPr lang="en-US" sz="1200" b="1" dirty="0">
                <a:solidFill>
                  <a:srgbClr val="C600A5"/>
                </a:solidFill>
                <a:latin typeface="Segoe UI Semilight" panose="020B0402040204020203" pitchFamily="34" charset="0"/>
                <a:cs typeface="Segoe UI Semilight" panose="020B0402040204020203" pitchFamily="34" charset="0"/>
              </a:rPr>
              <a:t>Not Available; feature coming soon. </a:t>
            </a:r>
            <a:endParaRPr lang="en-US" sz="1400" b="1" dirty="0">
              <a:solidFill>
                <a:srgbClr val="C600A5"/>
              </a:solidFill>
              <a:latin typeface="Segoe UI Semilight" panose="020B0402040204020203" pitchFamily="34" charset="0"/>
              <a:cs typeface="Segoe UI Semilight" panose="020B0402040204020203" pitchFamily="34" charset="0"/>
            </a:endParaRPr>
          </a:p>
        </p:txBody>
      </p:sp>
      <p:cxnSp>
        <p:nvCxnSpPr>
          <p:cNvPr id="57" name="Straight Arrow Connector 56">
            <a:extLst>
              <a:ext uri="{FF2B5EF4-FFF2-40B4-BE49-F238E27FC236}">
                <a16:creationId xmlns:a16="http://schemas.microsoft.com/office/drawing/2014/main" id="{E9456745-2707-469E-8BBA-01544F71E55F}"/>
              </a:ext>
            </a:extLst>
          </p:cNvPr>
          <p:cNvCxnSpPr>
            <a:cxnSpLocks/>
          </p:cNvCxnSpPr>
          <p:nvPr/>
        </p:nvCxnSpPr>
        <p:spPr>
          <a:xfrm>
            <a:off x="6823383" y="5334176"/>
            <a:ext cx="615642" cy="678403"/>
          </a:xfrm>
          <a:prstGeom prst="straightConnector1">
            <a:avLst/>
          </a:prstGeom>
          <a:ln w="28575">
            <a:solidFill>
              <a:srgbClr val="F7315A"/>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424291B4-8C7C-4714-84C5-F193E5757C21}"/>
              </a:ext>
            </a:extLst>
          </p:cNvPr>
          <p:cNvSpPr txBox="1"/>
          <p:nvPr/>
        </p:nvSpPr>
        <p:spPr>
          <a:xfrm>
            <a:off x="7489378" y="5964294"/>
            <a:ext cx="3407351" cy="215444"/>
          </a:xfrm>
          <a:prstGeom prst="rect">
            <a:avLst/>
          </a:prstGeom>
          <a:noFill/>
        </p:spPr>
        <p:txBody>
          <a:bodyPr wrap="square" lIns="0" tIns="0" rIns="0" bIns="0" rtlCol="0">
            <a:spAutoFit/>
          </a:bodyPr>
          <a:lstStyle/>
          <a:p>
            <a:r>
              <a:rPr lang="en-US" sz="14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Pick</a:t>
            </a:r>
            <a:r>
              <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 form a Gallery of Available Icons</a:t>
            </a:r>
          </a:p>
        </p:txBody>
      </p:sp>
      <p:cxnSp>
        <p:nvCxnSpPr>
          <p:cNvPr id="65" name="Straight Arrow Connector 64">
            <a:extLst>
              <a:ext uri="{FF2B5EF4-FFF2-40B4-BE49-F238E27FC236}">
                <a16:creationId xmlns:a16="http://schemas.microsoft.com/office/drawing/2014/main" id="{8009885E-2598-4A02-BC5E-60FE2BBF5286}"/>
              </a:ext>
            </a:extLst>
          </p:cNvPr>
          <p:cNvCxnSpPr>
            <a:cxnSpLocks/>
          </p:cNvCxnSpPr>
          <p:nvPr/>
        </p:nvCxnSpPr>
        <p:spPr>
          <a:xfrm>
            <a:off x="8693465" y="5744546"/>
            <a:ext cx="1370908" cy="0"/>
          </a:xfrm>
          <a:prstGeom prst="straightConnector1">
            <a:avLst/>
          </a:prstGeom>
          <a:ln w="28575">
            <a:solidFill>
              <a:srgbClr val="E18C0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B40BB102-4AD5-4A48-BB2F-350470A5C5C7}"/>
              </a:ext>
            </a:extLst>
          </p:cNvPr>
          <p:cNvSpPr txBox="1"/>
          <p:nvPr/>
        </p:nvSpPr>
        <p:spPr>
          <a:xfrm>
            <a:off x="10178784" y="5648673"/>
            <a:ext cx="1784616" cy="184666"/>
          </a:xfrm>
          <a:prstGeom prst="rect">
            <a:avLst/>
          </a:prstGeom>
          <a:noFill/>
        </p:spPr>
        <p:txBody>
          <a:bodyPr wrap="square" lIns="0" tIns="0" rIns="0" bIns="0" rtlCol="0">
            <a:spAutoFit/>
          </a:bodyPr>
          <a:lstStyle/>
          <a:p>
            <a:r>
              <a:rPr lang="en-US" sz="1200" b="1" dirty="0">
                <a:solidFill>
                  <a:srgbClr val="E18C00"/>
                </a:solidFill>
                <a:latin typeface="Segoe UI Semilight" panose="020B0402040204020203" pitchFamily="34" charset="0"/>
                <a:cs typeface="Segoe UI Semilight" panose="020B0402040204020203" pitchFamily="34" charset="0"/>
              </a:rPr>
              <a:t>When done, click Save</a:t>
            </a:r>
            <a:r>
              <a:rPr lang="en-US" sz="1200" b="1" dirty="0">
                <a:solidFill>
                  <a:srgbClr val="C600A5"/>
                </a:solidFill>
                <a:latin typeface="Segoe UI Semilight" panose="020B0402040204020203" pitchFamily="34" charset="0"/>
                <a:cs typeface="Segoe UI Semilight" panose="020B0402040204020203" pitchFamily="34" charset="0"/>
              </a:rPr>
              <a:t>.</a:t>
            </a:r>
            <a:endParaRPr lang="en-US" sz="1400" b="1" dirty="0">
              <a:solidFill>
                <a:srgbClr val="C600A5"/>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7501978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7F322E-40DB-4D3A-A9F5-B969E2F0CF73}"/>
              </a:ext>
            </a:extLst>
          </p:cNvPr>
          <p:cNvSpPr/>
          <p:nvPr/>
        </p:nvSpPr>
        <p:spPr bwMode="auto">
          <a:xfrm>
            <a:off x="461108" y="457200"/>
            <a:ext cx="11261969" cy="623512"/>
          </a:xfrm>
          <a:prstGeom prst="rect">
            <a:avLst/>
          </a:prstGeom>
          <a:solidFill>
            <a:srgbClr val="F731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C46F917A-8B04-4C39-9D49-CA7E8F93208D}"/>
              </a:ext>
            </a:extLst>
          </p:cNvPr>
          <p:cNvSpPr>
            <a:spLocks noGrp="1"/>
          </p:cNvSpPr>
          <p:nvPr>
            <p:ph type="title"/>
          </p:nvPr>
        </p:nvSpPr>
        <p:spPr/>
        <p:txBody>
          <a:bodyPr/>
          <a:lstStyle/>
          <a:p>
            <a:r>
              <a:rPr lang="en-US" dirty="0">
                <a:solidFill>
                  <a:schemeClr val="bg1"/>
                </a:solidFill>
              </a:rPr>
              <a:t>1. Application Studio - Overview</a:t>
            </a:r>
          </a:p>
        </p:txBody>
      </p:sp>
      <p:sp>
        <p:nvSpPr>
          <p:cNvPr id="5" name="Text Placeholder 4">
            <a:extLst>
              <a:ext uri="{FF2B5EF4-FFF2-40B4-BE49-F238E27FC236}">
                <a16:creationId xmlns:a16="http://schemas.microsoft.com/office/drawing/2014/main" id="{BE8D1ECE-7350-4063-8CE4-F62B799699C9}"/>
              </a:ext>
            </a:extLst>
          </p:cNvPr>
          <p:cNvSpPr>
            <a:spLocks noGrp="1"/>
          </p:cNvSpPr>
          <p:nvPr>
            <p:ph type="body" sz="quarter" idx="10"/>
          </p:nvPr>
        </p:nvSpPr>
        <p:spPr>
          <a:xfrm>
            <a:off x="477187" y="1297302"/>
            <a:ext cx="10663564" cy="1575816"/>
          </a:xfrm>
        </p:spPr>
        <p:txBody>
          <a:bodyPr/>
          <a:lstStyle/>
          <a:p>
            <a:r>
              <a:rPr lang="en-US" sz="1600" dirty="0"/>
              <a:t>The Application Studio is a set of tools in which enables you to fully customized/design the user experience with the app. </a:t>
            </a:r>
          </a:p>
          <a:p>
            <a:r>
              <a:rPr lang="en-US" sz="1600" dirty="0"/>
              <a:t>You can define a theme color (match to a partner), add customized banners, defined icons and functions behind icons, re-order and organize icons, translate and much more.  </a:t>
            </a:r>
          </a:p>
          <a:p>
            <a:r>
              <a:rPr lang="en-US" sz="1600" b="1" dirty="0">
                <a:solidFill>
                  <a:srgbClr val="F7315A"/>
                </a:solidFill>
              </a:rPr>
              <a:t>NOTE – Microsoft REP Global Admin must activate all the features in the App Studio for you to use what is shown here. Send requests to </a:t>
            </a:r>
            <a:r>
              <a:rPr lang="en-US" sz="1600" b="1" dirty="0">
                <a:solidFill>
                  <a:srgbClr val="F7315A"/>
                </a:solidFill>
                <a:hlinkClick r:id="rId2"/>
              </a:rPr>
              <a:t>Msftreps@microsoft.com</a:t>
            </a:r>
            <a:r>
              <a:rPr lang="en-US" sz="1600" b="1" dirty="0">
                <a:solidFill>
                  <a:srgbClr val="F7315A"/>
                </a:solidFill>
              </a:rPr>
              <a:t>. </a:t>
            </a:r>
            <a:endParaRPr lang="en-US" sz="1400" b="1" dirty="0"/>
          </a:p>
        </p:txBody>
      </p:sp>
      <p:sp>
        <p:nvSpPr>
          <p:cNvPr id="12" name="TextBox 11">
            <a:extLst>
              <a:ext uri="{FF2B5EF4-FFF2-40B4-BE49-F238E27FC236}">
                <a16:creationId xmlns:a16="http://schemas.microsoft.com/office/drawing/2014/main" id="{19EBF4B1-80F0-48B5-AE32-819E8AA5679E}"/>
              </a:ext>
            </a:extLst>
          </p:cNvPr>
          <p:cNvSpPr txBox="1"/>
          <p:nvPr/>
        </p:nvSpPr>
        <p:spPr>
          <a:xfrm>
            <a:off x="1750645" y="6463323"/>
            <a:ext cx="10029190" cy="153888"/>
          </a:xfrm>
          <a:prstGeom prst="rect">
            <a:avLst/>
          </a:prstGeom>
          <a:noFill/>
        </p:spPr>
        <p:txBody>
          <a:bodyPr wrap="square" lIns="0" tIns="0" rIns="0" bIns="0" rtlCol="0">
            <a:spAutoFit/>
          </a:bodyPr>
          <a:lstStyle/>
          <a:p>
            <a:pPr algn="r"/>
            <a:r>
              <a:rPr lang="en-US" sz="10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Copyright © 2001, 2021 Westlake Software, Inc.  Portions Copyright Microsoft Corp.  All Right Reserved. Confidential Information.   </a:t>
            </a:r>
          </a:p>
        </p:txBody>
      </p:sp>
      <p:pic>
        <p:nvPicPr>
          <p:cNvPr id="6" name="Picture 5">
            <a:extLst>
              <a:ext uri="{FF2B5EF4-FFF2-40B4-BE49-F238E27FC236}">
                <a16:creationId xmlns:a16="http://schemas.microsoft.com/office/drawing/2014/main" id="{2DC41710-94A9-4FFE-8763-450F2A18799D}"/>
              </a:ext>
            </a:extLst>
          </p:cNvPr>
          <p:cNvPicPr>
            <a:picLocks noChangeAspect="1"/>
          </p:cNvPicPr>
          <p:nvPr/>
        </p:nvPicPr>
        <p:blipFill>
          <a:blip r:embed="rId3"/>
          <a:stretch>
            <a:fillRect/>
          </a:stretch>
        </p:blipFill>
        <p:spPr>
          <a:xfrm>
            <a:off x="2686050" y="2965194"/>
            <a:ext cx="6819900" cy="3297482"/>
          </a:xfrm>
          <a:prstGeom prst="rect">
            <a:avLst/>
          </a:prstGeom>
        </p:spPr>
      </p:pic>
    </p:spTree>
    <p:extLst>
      <p:ext uri="{BB962C8B-B14F-4D97-AF65-F5344CB8AC3E}">
        <p14:creationId xmlns:p14="http://schemas.microsoft.com/office/powerpoint/2010/main" val="386671682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9EBF4B1-80F0-48B5-AE32-819E8AA5679E}"/>
              </a:ext>
            </a:extLst>
          </p:cNvPr>
          <p:cNvSpPr txBox="1"/>
          <p:nvPr/>
        </p:nvSpPr>
        <p:spPr>
          <a:xfrm>
            <a:off x="1750645" y="6463323"/>
            <a:ext cx="10029190" cy="153888"/>
          </a:xfrm>
          <a:prstGeom prst="rect">
            <a:avLst/>
          </a:prstGeom>
          <a:noFill/>
        </p:spPr>
        <p:txBody>
          <a:bodyPr wrap="square" lIns="0" tIns="0" rIns="0" bIns="0" rtlCol="0">
            <a:spAutoFit/>
          </a:bodyPr>
          <a:lstStyle/>
          <a:p>
            <a:pPr algn="r"/>
            <a:r>
              <a:rPr lang="en-US" sz="10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Copyright © 2001, 2021 Westlake Software, Inc.  Portions Copyright Microsoft Corp.  All Right Reserved. Confidential Information.   </a:t>
            </a:r>
          </a:p>
        </p:txBody>
      </p:sp>
      <p:sp>
        <p:nvSpPr>
          <p:cNvPr id="16" name="Rectangle 15">
            <a:extLst>
              <a:ext uri="{FF2B5EF4-FFF2-40B4-BE49-F238E27FC236}">
                <a16:creationId xmlns:a16="http://schemas.microsoft.com/office/drawing/2014/main" id="{9444CFFD-E362-44B4-B69A-37EC189CB86A}"/>
              </a:ext>
            </a:extLst>
          </p:cNvPr>
          <p:cNvSpPr/>
          <p:nvPr/>
        </p:nvSpPr>
        <p:spPr bwMode="auto">
          <a:xfrm>
            <a:off x="461108" y="457200"/>
            <a:ext cx="11261969" cy="623512"/>
          </a:xfrm>
          <a:prstGeom prst="rect">
            <a:avLst/>
          </a:prstGeom>
          <a:solidFill>
            <a:srgbClr val="F731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7" name="Title 3">
            <a:extLst>
              <a:ext uri="{FF2B5EF4-FFF2-40B4-BE49-F238E27FC236}">
                <a16:creationId xmlns:a16="http://schemas.microsoft.com/office/drawing/2014/main" id="{8C727B89-E7C5-4193-A417-F1A25FBBB2F3}"/>
              </a:ext>
            </a:extLst>
          </p:cNvPr>
          <p:cNvSpPr>
            <a:spLocks noGrp="1"/>
          </p:cNvSpPr>
          <p:nvPr>
            <p:ph type="title"/>
          </p:nvPr>
        </p:nvSpPr>
        <p:spPr>
          <a:xfrm>
            <a:off x="588263" y="457200"/>
            <a:ext cx="11018520" cy="553998"/>
          </a:xfrm>
        </p:spPr>
        <p:txBody>
          <a:bodyPr/>
          <a:lstStyle/>
          <a:p>
            <a:r>
              <a:rPr lang="en-US" dirty="0">
                <a:solidFill>
                  <a:schemeClr val="bg1"/>
                </a:solidFill>
              </a:rPr>
              <a:t>3. App Studio – News Feed Format (2)</a:t>
            </a:r>
          </a:p>
        </p:txBody>
      </p:sp>
      <p:pic>
        <p:nvPicPr>
          <p:cNvPr id="3" name="Picture 2">
            <a:extLst>
              <a:ext uri="{FF2B5EF4-FFF2-40B4-BE49-F238E27FC236}">
                <a16:creationId xmlns:a16="http://schemas.microsoft.com/office/drawing/2014/main" id="{30B9B943-841A-4AED-AE94-5B43CDA0673A}"/>
              </a:ext>
            </a:extLst>
          </p:cNvPr>
          <p:cNvPicPr>
            <a:picLocks noChangeAspect="1"/>
          </p:cNvPicPr>
          <p:nvPr/>
        </p:nvPicPr>
        <p:blipFill>
          <a:blip r:embed="rId2"/>
          <a:stretch>
            <a:fillRect/>
          </a:stretch>
        </p:blipFill>
        <p:spPr>
          <a:xfrm>
            <a:off x="671717" y="3549670"/>
            <a:ext cx="2346782" cy="2049934"/>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DADE9BBB-4406-4785-AAA2-829E1AD10F32}"/>
              </a:ext>
            </a:extLst>
          </p:cNvPr>
          <p:cNvPicPr>
            <a:picLocks noChangeAspect="1"/>
          </p:cNvPicPr>
          <p:nvPr/>
        </p:nvPicPr>
        <p:blipFill>
          <a:blip r:embed="rId3"/>
          <a:stretch>
            <a:fillRect/>
          </a:stretch>
        </p:blipFill>
        <p:spPr>
          <a:xfrm>
            <a:off x="2281388" y="4618499"/>
            <a:ext cx="2337237" cy="2045783"/>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4F296640-D157-4FA3-96EB-AEDB0D83BBD0}"/>
              </a:ext>
            </a:extLst>
          </p:cNvPr>
          <p:cNvPicPr>
            <a:picLocks noChangeAspect="1"/>
          </p:cNvPicPr>
          <p:nvPr/>
        </p:nvPicPr>
        <p:blipFill>
          <a:blip r:embed="rId4"/>
          <a:stretch>
            <a:fillRect/>
          </a:stretch>
        </p:blipFill>
        <p:spPr>
          <a:xfrm>
            <a:off x="6401299" y="1520537"/>
            <a:ext cx="5378536" cy="1712321"/>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327D86C8-7B42-4A51-B534-387078626D51}"/>
              </a:ext>
            </a:extLst>
          </p:cNvPr>
          <p:cNvPicPr>
            <a:picLocks noChangeAspect="1"/>
          </p:cNvPicPr>
          <p:nvPr/>
        </p:nvPicPr>
        <p:blipFill>
          <a:blip r:embed="rId5"/>
          <a:stretch>
            <a:fillRect/>
          </a:stretch>
        </p:blipFill>
        <p:spPr>
          <a:xfrm>
            <a:off x="671717" y="1204669"/>
            <a:ext cx="2900805" cy="2109056"/>
          </a:xfrm>
          <a:prstGeom prst="rect">
            <a:avLst/>
          </a:prstGeom>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996ED4DD-65F3-4F11-B342-B97207539407}"/>
              </a:ext>
            </a:extLst>
          </p:cNvPr>
          <p:cNvSpPr txBox="1"/>
          <p:nvPr/>
        </p:nvSpPr>
        <p:spPr>
          <a:xfrm>
            <a:off x="3806471" y="1627380"/>
            <a:ext cx="2050355" cy="1077218"/>
          </a:xfrm>
          <a:prstGeom prst="rect">
            <a:avLst/>
          </a:prstGeom>
          <a:noFill/>
        </p:spPr>
        <p:txBody>
          <a:bodyPr wrap="square" lIns="0" tIns="0" rIns="0" bIns="0" rtlCol="0">
            <a:spAutoFit/>
          </a:bodyPr>
          <a:lstStyle/>
          <a:p>
            <a:r>
              <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You can build your own drop down of reusable Categories and Sources.</a:t>
            </a:r>
          </a:p>
          <a:p>
            <a:endPar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a:p>
            <a:r>
              <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Select the </a:t>
            </a:r>
            <a:r>
              <a:rPr lang="en-US" sz="14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Add/Edit </a:t>
            </a:r>
            <a:r>
              <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Link. </a:t>
            </a:r>
          </a:p>
        </p:txBody>
      </p:sp>
      <p:sp>
        <p:nvSpPr>
          <p:cNvPr id="19" name="TextBox 18">
            <a:extLst>
              <a:ext uri="{FF2B5EF4-FFF2-40B4-BE49-F238E27FC236}">
                <a16:creationId xmlns:a16="http://schemas.microsoft.com/office/drawing/2014/main" id="{BC51262B-D9BC-49D3-8A99-D3E0701C6DBD}"/>
              </a:ext>
            </a:extLst>
          </p:cNvPr>
          <p:cNvSpPr txBox="1"/>
          <p:nvPr/>
        </p:nvSpPr>
        <p:spPr>
          <a:xfrm>
            <a:off x="3265168" y="3828546"/>
            <a:ext cx="2050355" cy="646331"/>
          </a:xfrm>
          <a:prstGeom prst="rect">
            <a:avLst/>
          </a:prstGeom>
          <a:noFill/>
        </p:spPr>
        <p:txBody>
          <a:bodyPr wrap="square" lIns="0" tIns="0" rIns="0" bIns="0" rtlCol="0">
            <a:spAutoFit/>
          </a:bodyPr>
          <a:lstStyle/>
          <a:p>
            <a:r>
              <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Select </a:t>
            </a:r>
            <a:r>
              <a:rPr lang="en-US" sz="14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Add News Category </a:t>
            </a:r>
            <a:r>
              <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or Select </a:t>
            </a:r>
            <a:r>
              <a:rPr lang="en-US" sz="14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Add New Source</a:t>
            </a:r>
            <a:r>
              <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 Enter them and Save.</a:t>
            </a:r>
          </a:p>
        </p:txBody>
      </p:sp>
      <p:sp>
        <p:nvSpPr>
          <p:cNvPr id="20" name="TextBox 19">
            <a:extLst>
              <a:ext uri="{FF2B5EF4-FFF2-40B4-BE49-F238E27FC236}">
                <a16:creationId xmlns:a16="http://schemas.microsoft.com/office/drawing/2014/main" id="{6E56C123-C999-4908-ABFF-E7EF26C19154}"/>
              </a:ext>
            </a:extLst>
          </p:cNvPr>
          <p:cNvSpPr txBox="1"/>
          <p:nvPr/>
        </p:nvSpPr>
        <p:spPr>
          <a:xfrm>
            <a:off x="6335175" y="1269061"/>
            <a:ext cx="5510783" cy="215444"/>
          </a:xfrm>
          <a:prstGeom prst="rect">
            <a:avLst/>
          </a:prstGeom>
          <a:noFill/>
        </p:spPr>
        <p:txBody>
          <a:bodyPr wrap="square" lIns="0" tIns="0" rIns="0" bIns="0" rtlCol="0">
            <a:spAutoFit/>
          </a:bodyPr>
          <a:lstStyle/>
          <a:p>
            <a:r>
              <a:rPr lang="en-US" sz="14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Image Tab </a:t>
            </a:r>
            <a:r>
              <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 Upload your 4 X 2, 100K or less in size graphic/image here.</a:t>
            </a:r>
          </a:p>
        </p:txBody>
      </p:sp>
      <p:sp>
        <p:nvSpPr>
          <p:cNvPr id="21" name="TextBox 20">
            <a:extLst>
              <a:ext uri="{FF2B5EF4-FFF2-40B4-BE49-F238E27FC236}">
                <a16:creationId xmlns:a16="http://schemas.microsoft.com/office/drawing/2014/main" id="{429A10E4-1698-439E-AD6B-C6BFB79ABE66}"/>
              </a:ext>
            </a:extLst>
          </p:cNvPr>
          <p:cNvSpPr txBox="1"/>
          <p:nvPr/>
        </p:nvSpPr>
        <p:spPr>
          <a:xfrm>
            <a:off x="6398130" y="3664846"/>
            <a:ext cx="5510783" cy="646331"/>
          </a:xfrm>
          <a:prstGeom prst="rect">
            <a:avLst/>
          </a:prstGeom>
          <a:noFill/>
        </p:spPr>
        <p:txBody>
          <a:bodyPr wrap="square" lIns="0" tIns="0" rIns="0" bIns="0" rtlCol="0">
            <a:spAutoFit/>
          </a:bodyPr>
          <a:lstStyle/>
          <a:p>
            <a:r>
              <a:rPr lang="en-US" sz="14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Assignments Tab </a:t>
            </a:r>
            <a:r>
              <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 Select Program (Reps). Then choose if you want this for a particular partner, title or by users. Double click/drag item from left to right to assign. Right to left to un-assign. </a:t>
            </a:r>
          </a:p>
        </p:txBody>
      </p:sp>
      <p:cxnSp>
        <p:nvCxnSpPr>
          <p:cNvPr id="22" name="Straight Connector 21">
            <a:extLst>
              <a:ext uri="{FF2B5EF4-FFF2-40B4-BE49-F238E27FC236}">
                <a16:creationId xmlns:a16="http://schemas.microsoft.com/office/drawing/2014/main" id="{265DF303-DE8A-4C72-AD0B-004E6CC19BB2}"/>
              </a:ext>
            </a:extLst>
          </p:cNvPr>
          <p:cNvCxnSpPr>
            <a:cxnSpLocks/>
          </p:cNvCxnSpPr>
          <p:nvPr/>
        </p:nvCxnSpPr>
        <p:spPr>
          <a:xfrm>
            <a:off x="5856826" y="1269061"/>
            <a:ext cx="0" cy="4666002"/>
          </a:xfrm>
          <a:prstGeom prst="line">
            <a:avLst/>
          </a:prstGeom>
          <a:ln>
            <a:solidFill>
              <a:srgbClr val="F7315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867EF28-D638-4267-8A16-79BEB9185D35}"/>
              </a:ext>
            </a:extLst>
          </p:cNvPr>
          <p:cNvPicPr>
            <a:picLocks noChangeAspect="1"/>
          </p:cNvPicPr>
          <p:nvPr/>
        </p:nvPicPr>
        <p:blipFill>
          <a:blip r:embed="rId6"/>
          <a:stretch>
            <a:fillRect/>
          </a:stretch>
        </p:blipFill>
        <p:spPr>
          <a:xfrm>
            <a:off x="6368730" y="4349230"/>
            <a:ext cx="5050070" cy="1876310"/>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2530185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9EBF4B1-80F0-48B5-AE32-819E8AA5679E}"/>
              </a:ext>
            </a:extLst>
          </p:cNvPr>
          <p:cNvSpPr txBox="1"/>
          <p:nvPr/>
        </p:nvSpPr>
        <p:spPr>
          <a:xfrm>
            <a:off x="1750645" y="6463323"/>
            <a:ext cx="10029190" cy="153888"/>
          </a:xfrm>
          <a:prstGeom prst="rect">
            <a:avLst/>
          </a:prstGeom>
          <a:noFill/>
        </p:spPr>
        <p:txBody>
          <a:bodyPr wrap="square" lIns="0" tIns="0" rIns="0" bIns="0" rtlCol="0">
            <a:spAutoFit/>
          </a:bodyPr>
          <a:lstStyle/>
          <a:p>
            <a:pPr algn="r"/>
            <a:r>
              <a:rPr lang="en-US" sz="10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Copyright © 2001, 2021 Westlake Software, Inc.  Portions Copyright Microsoft Corp.  All Right Reserved. Confidential Information.   </a:t>
            </a:r>
          </a:p>
        </p:txBody>
      </p:sp>
      <p:sp>
        <p:nvSpPr>
          <p:cNvPr id="16" name="Rectangle 15">
            <a:extLst>
              <a:ext uri="{FF2B5EF4-FFF2-40B4-BE49-F238E27FC236}">
                <a16:creationId xmlns:a16="http://schemas.microsoft.com/office/drawing/2014/main" id="{9444CFFD-E362-44B4-B69A-37EC189CB86A}"/>
              </a:ext>
            </a:extLst>
          </p:cNvPr>
          <p:cNvSpPr/>
          <p:nvPr/>
        </p:nvSpPr>
        <p:spPr bwMode="auto">
          <a:xfrm>
            <a:off x="461108" y="457200"/>
            <a:ext cx="11261969" cy="623512"/>
          </a:xfrm>
          <a:prstGeom prst="rect">
            <a:avLst/>
          </a:prstGeom>
          <a:solidFill>
            <a:srgbClr val="F731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7" name="Title 3">
            <a:extLst>
              <a:ext uri="{FF2B5EF4-FFF2-40B4-BE49-F238E27FC236}">
                <a16:creationId xmlns:a16="http://schemas.microsoft.com/office/drawing/2014/main" id="{8C727B89-E7C5-4193-A417-F1A25FBBB2F3}"/>
              </a:ext>
            </a:extLst>
          </p:cNvPr>
          <p:cNvSpPr>
            <a:spLocks noGrp="1"/>
          </p:cNvSpPr>
          <p:nvPr>
            <p:ph type="title"/>
          </p:nvPr>
        </p:nvSpPr>
        <p:spPr>
          <a:xfrm>
            <a:off x="588263" y="457200"/>
            <a:ext cx="11018520" cy="553998"/>
          </a:xfrm>
        </p:spPr>
        <p:txBody>
          <a:bodyPr/>
          <a:lstStyle/>
          <a:p>
            <a:r>
              <a:rPr lang="en-US" dirty="0">
                <a:solidFill>
                  <a:schemeClr val="bg1"/>
                </a:solidFill>
              </a:rPr>
              <a:t>3. App Studio –Resource Files - Overview</a:t>
            </a:r>
          </a:p>
        </p:txBody>
      </p:sp>
      <p:sp>
        <p:nvSpPr>
          <p:cNvPr id="15" name="TextBox 14">
            <a:extLst>
              <a:ext uri="{FF2B5EF4-FFF2-40B4-BE49-F238E27FC236}">
                <a16:creationId xmlns:a16="http://schemas.microsoft.com/office/drawing/2014/main" id="{B17B436D-82AC-41E7-A630-FBE5A688F48E}"/>
              </a:ext>
            </a:extLst>
          </p:cNvPr>
          <p:cNvSpPr txBox="1"/>
          <p:nvPr/>
        </p:nvSpPr>
        <p:spPr>
          <a:xfrm>
            <a:off x="461108" y="1239499"/>
            <a:ext cx="10923172" cy="1384995"/>
          </a:xfrm>
          <a:prstGeom prst="rect">
            <a:avLst/>
          </a:prstGeom>
          <a:noFill/>
        </p:spPr>
        <p:txBody>
          <a:bodyPr wrap="square" lIns="0" tIns="0" rIns="0" bIns="0" rtlCol="0">
            <a:spAutoFit/>
          </a:bodyPr>
          <a:lstStyle/>
          <a:p>
            <a:pPr marL="285750" indent="-285750">
              <a:buFont typeface="Arial" panose="020B0604020202020204" pitchFamily="34" charset="0"/>
              <a:buChar char="•"/>
            </a:pPr>
            <a:r>
              <a:rPr lang="en-US" b="1" dirty="0">
                <a:solidFill>
                  <a:srgbClr val="F7315A"/>
                </a:solidFill>
                <a:latin typeface="Segoe UI Semilight" panose="020B0402040204020203" pitchFamily="34" charset="0"/>
                <a:cs typeface="Segoe UI Semilight" panose="020B0402040204020203" pitchFamily="34" charset="0"/>
              </a:rPr>
              <a:t>The App Studio now supports a quicker/easier way to manage Resource Files. </a:t>
            </a:r>
          </a:p>
          <a:p>
            <a:pPr marL="285750" indent="-285750">
              <a:buFont typeface="Arial" panose="020B0604020202020204" pitchFamily="34" charset="0"/>
              <a:buChar char="•"/>
            </a:pPr>
            <a:r>
              <a:rPr lang="en-US" b="1" dirty="0">
                <a:solidFill>
                  <a:srgbClr val="F7315A"/>
                </a:solidFill>
                <a:latin typeface="Segoe UI Semilight" panose="020B0402040204020203" pitchFamily="34" charset="0"/>
                <a:cs typeface="Segoe UI Semilight" panose="020B0402040204020203" pitchFamily="34" charset="0"/>
              </a:rPr>
              <a:t>There is also </a:t>
            </a:r>
            <a:r>
              <a:rPr lang="en-US" b="1" u="sng" dirty="0">
                <a:solidFill>
                  <a:srgbClr val="F7315A"/>
                </a:solidFill>
                <a:latin typeface="Segoe UI Semilight" panose="020B0402040204020203" pitchFamily="34" charset="0"/>
                <a:cs typeface="Segoe UI Semilight" panose="020B0402040204020203" pitchFamily="34" charset="0"/>
              </a:rPr>
              <a:t>substantial flexibility </a:t>
            </a:r>
            <a:r>
              <a:rPr lang="en-US" b="1" dirty="0">
                <a:solidFill>
                  <a:srgbClr val="F7315A"/>
                </a:solidFill>
                <a:latin typeface="Segoe UI Semilight" panose="020B0402040204020203" pitchFamily="34" charset="0"/>
                <a:cs typeface="Segoe UI Semilight" panose="020B0402040204020203" pitchFamily="34" charset="0"/>
              </a:rPr>
              <a:t>in assigning the files you add here to icons you create in Menus and Icons. </a:t>
            </a:r>
          </a:p>
          <a:p>
            <a:pPr marL="285750" indent="-285750">
              <a:buFont typeface="Arial" panose="020B0604020202020204" pitchFamily="34" charset="0"/>
              <a:buChar char="•"/>
            </a:pPr>
            <a:r>
              <a:rPr lang="en-US" b="1" dirty="0">
                <a:solidFill>
                  <a:srgbClr val="F7315A"/>
                </a:solidFill>
                <a:latin typeface="Segoe UI Semilight" panose="020B0402040204020203" pitchFamily="34" charset="0"/>
                <a:cs typeface="Segoe UI Semilight" panose="020B0402040204020203" pitchFamily="34" charset="0"/>
              </a:rPr>
              <a:t>To Assign a resource file to an icon and assign who sees/gets that file we suggest to </a:t>
            </a:r>
            <a:r>
              <a:rPr lang="en-US" b="1" dirty="0">
                <a:solidFill>
                  <a:srgbClr val="F7315A"/>
                </a:solidFill>
                <a:latin typeface="Segoe UI Semilight" panose="020B0402040204020203" pitchFamily="34" charset="0"/>
                <a:cs typeface="Segoe UI Semilight" panose="020B0402040204020203" pitchFamily="34" charset="0"/>
                <a:hlinkClick r:id="rId2" action="ppaction://hlinksldjump"/>
              </a:rPr>
              <a:t>walk through the tutorial</a:t>
            </a:r>
            <a:r>
              <a:rPr lang="en-US" b="1" dirty="0">
                <a:solidFill>
                  <a:srgbClr val="F7315A"/>
                </a:solidFill>
                <a:latin typeface="Segoe UI Semilight" panose="020B0402040204020203" pitchFamily="34" charset="0"/>
                <a:cs typeface="Segoe UI Semilight" panose="020B0402040204020203" pitchFamily="34" charset="0"/>
              </a:rPr>
              <a:t>. In addition to the Resource Files Directory, you can now assign a file its own icon. </a:t>
            </a:r>
          </a:p>
          <a:p>
            <a:pPr marL="285750" indent="-285750">
              <a:buFont typeface="Arial" panose="020B0604020202020204" pitchFamily="34" charset="0"/>
              <a:buChar char="•"/>
            </a:pPr>
            <a:r>
              <a:rPr lang="en-US" b="1" dirty="0">
                <a:solidFill>
                  <a:srgbClr val="F7315A"/>
                </a:solidFill>
                <a:latin typeface="Segoe UI Semilight" panose="020B0402040204020203" pitchFamily="34" charset="0"/>
                <a:cs typeface="Segoe UI Semilight" panose="020B0402040204020203" pitchFamily="34" charset="0"/>
              </a:rPr>
              <a:t>The next set of slides only covers the new way of adding files to the system. </a:t>
            </a:r>
          </a:p>
        </p:txBody>
      </p:sp>
      <p:pic>
        <p:nvPicPr>
          <p:cNvPr id="4" name="Picture 3">
            <a:extLst>
              <a:ext uri="{FF2B5EF4-FFF2-40B4-BE49-F238E27FC236}">
                <a16:creationId xmlns:a16="http://schemas.microsoft.com/office/drawing/2014/main" id="{428EBCB3-2A37-4ABE-96F3-460EF0567BC9}"/>
              </a:ext>
            </a:extLst>
          </p:cNvPr>
          <p:cNvPicPr>
            <a:picLocks noChangeAspect="1"/>
          </p:cNvPicPr>
          <p:nvPr/>
        </p:nvPicPr>
        <p:blipFill>
          <a:blip r:embed="rId3"/>
          <a:stretch>
            <a:fillRect/>
          </a:stretch>
        </p:blipFill>
        <p:spPr>
          <a:xfrm>
            <a:off x="3577209" y="2974059"/>
            <a:ext cx="8309664" cy="2909530"/>
          </a:xfrm>
          <a:prstGeom prst="rect">
            <a:avLst/>
          </a:prstGeom>
        </p:spPr>
      </p:pic>
      <p:sp>
        <p:nvSpPr>
          <p:cNvPr id="30" name="TextBox 29">
            <a:extLst>
              <a:ext uri="{FF2B5EF4-FFF2-40B4-BE49-F238E27FC236}">
                <a16:creationId xmlns:a16="http://schemas.microsoft.com/office/drawing/2014/main" id="{0084FE65-5F8D-4B76-AAD3-385F28897D4E}"/>
              </a:ext>
            </a:extLst>
          </p:cNvPr>
          <p:cNvSpPr txBox="1"/>
          <p:nvPr/>
        </p:nvSpPr>
        <p:spPr>
          <a:xfrm>
            <a:off x="990600" y="2974059"/>
            <a:ext cx="2456401" cy="3631763"/>
          </a:xfrm>
          <a:prstGeom prst="rect">
            <a:avLst/>
          </a:prstGeom>
          <a:noFill/>
        </p:spPr>
        <p:txBody>
          <a:bodyPr wrap="square" lIns="0" tIns="0" rIns="0" bIns="0" rtlCol="0">
            <a:spAutoFit/>
          </a:bodyPr>
          <a:lstStyle/>
          <a:p>
            <a:r>
              <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Select the Upload button to Upload a Resource File. Supported file types:</a:t>
            </a:r>
          </a:p>
          <a:p>
            <a:endPar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a:p>
            <a:pPr marL="285750" indent="-285750">
              <a:buFont typeface="Arial" panose="020B0604020202020204" pitchFamily="34" charset="0"/>
              <a:buChar char="•"/>
            </a:pPr>
            <a:r>
              <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PDF</a:t>
            </a:r>
          </a:p>
          <a:p>
            <a:pPr marL="285750" indent="-285750">
              <a:buFont typeface="Arial" panose="020B0604020202020204" pitchFamily="34" charset="0"/>
              <a:buChar char="•"/>
            </a:pPr>
            <a:r>
              <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DOC</a:t>
            </a:r>
          </a:p>
          <a:p>
            <a:pPr marL="285750" indent="-285750">
              <a:buFont typeface="Arial" panose="020B0604020202020204" pitchFamily="34" charset="0"/>
              <a:buChar char="•"/>
            </a:pPr>
            <a:r>
              <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XLS</a:t>
            </a:r>
          </a:p>
          <a:p>
            <a:pPr marL="285750" indent="-285750">
              <a:buFont typeface="Arial" panose="020B0604020202020204" pitchFamily="34" charset="0"/>
              <a:buChar char="•"/>
            </a:pPr>
            <a:r>
              <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JPG</a:t>
            </a:r>
          </a:p>
          <a:p>
            <a:pPr marL="285750" indent="-285750">
              <a:buFont typeface="Arial" panose="020B0604020202020204" pitchFamily="34" charset="0"/>
              <a:buChar char="•"/>
            </a:pPr>
            <a:r>
              <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BMP</a:t>
            </a:r>
          </a:p>
          <a:p>
            <a:pPr marL="285750" indent="-285750">
              <a:buFont typeface="Arial" panose="020B0604020202020204" pitchFamily="34" charset="0"/>
              <a:buChar char="•"/>
            </a:pPr>
            <a:r>
              <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PPT</a:t>
            </a:r>
          </a:p>
          <a:p>
            <a:pPr marL="285750" indent="-285750">
              <a:buFont typeface="Arial" panose="020B0604020202020204" pitchFamily="34" charset="0"/>
              <a:buChar char="•"/>
            </a:pPr>
            <a:r>
              <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WAV</a:t>
            </a:r>
          </a:p>
          <a:p>
            <a:pPr marL="285750" indent="-285750">
              <a:buFont typeface="Arial" panose="020B0604020202020204" pitchFamily="34" charset="0"/>
              <a:buChar char="•"/>
            </a:pPr>
            <a:r>
              <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MP4</a:t>
            </a:r>
          </a:p>
          <a:p>
            <a:endPar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a:p>
            <a:r>
              <a:rPr lang="en-US" b="1" dirty="0">
                <a:solidFill>
                  <a:srgbClr val="F7315A"/>
                </a:solidFill>
                <a:latin typeface="Segoe UI Semilight" panose="020B0402040204020203" pitchFamily="34" charset="0"/>
                <a:cs typeface="Segoe UI Semilight" panose="020B0402040204020203" pitchFamily="34" charset="0"/>
              </a:rPr>
              <a:t>If the device (Android, iOS, etc.) supports the file type, it will work.</a:t>
            </a:r>
          </a:p>
        </p:txBody>
      </p:sp>
    </p:spTree>
    <p:extLst>
      <p:ext uri="{BB962C8B-B14F-4D97-AF65-F5344CB8AC3E}">
        <p14:creationId xmlns:p14="http://schemas.microsoft.com/office/powerpoint/2010/main" val="263610733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444CFFD-E362-44B4-B69A-37EC189CB86A}"/>
              </a:ext>
            </a:extLst>
          </p:cNvPr>
          <p:cNvSpPr/>
          <p:nvPr/>
        </p:nvSpPr>
        <p:spPr bwMode="auto">
          <a:xfrm>
            <a:off x="461108" y="457200"/>
            <a:ext cx="11261969" cy="623512"/>
          </a:xfrm>
          <a:prstGeom prst="rect">
            <a:avLst/>
          </a:prstGeom>
          <a:solidFill>
            <a:srgbClr val="F731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7" name="Title 3">
            <a:extLst>
              <a:ext uri="{FF2B5EF4-FFF2-40B4-BE49-F238E27FC236}">
                <a16:creationId xmlns:a16="http://schemas.microsoft.com/office/drawing/2014/main" id="{8C727B89-E7C5-4193-A417-F1A25FBBB2F3}"/>
              </a:ext>
            </a:extLst>
          </p:cNvPr>
          <p:cNvSpPr>
            <a:spLocks noGrp="1"/>
          </p:cNvSpPr>
          <p:nvPr>
            <p:ph type="title"/>
          </p:nvPr>
        </p:nvSpPr>
        <p:spPr>
          <a:xfrm>
            <a:off x="588263" y="457200"/>
            <a:ext cx="11018520" cy="553998"/>
          </a:xfrm>
        </p:spPr>
        <p:txBody>
          <a:bodyPr/>
          <a:lstStyle/>
          <a:p>
            <a:r>
              <a:rPr lang="en-US" dirty="0">
                <a:solidFill>
                  <a:schemeClr val="bg1"/>
                </a:solidFill>
              </a:rPr>
              <a:t>3. App Studio –Resource Files - Warning</a:t>
            </a:r>
          </a:p>
        </p:txBody>
      </p:sp>
      <p:sp>
        <p:nvSpPr>
          <p:cNvPr id="15" name="TextBox 14">
            <a:extLst>
              <a:ext uri="{FF2B5EF4-FFF2-40B4-BE49-F238E27FC236}">
                <a16:creationId xmlns:a16="http://schemas.microsoft.com/office/drawing/2014/main" id="{B17B436D-82AC-41E7-A630-FBE5A688F48E}"/>
              </a:ext>
            </a:extLst>
          </p:cNvPr>
          <p:cNvSpPr txBox="1"/>
          <p:nvPr/>
        </p:nvSpPr>
        <p:spPr>
          <a:xfrm>
            <a:off x="2270858" y="1429999"/>
            <a:ext cx="8663842" cy="4832092"/>
          </a:xfrm>
          <a:prstGeom prst="rect">
            <a:avLst/>
          </a:prstGeom>
          <a:noFill/>
        </p:spPr>
        <p:txBody>
          <a:bodyPr wrap="square" lIns="0" tIns="0" rIns="0" bIns="0" rtlCol="0">
            <a:spAutoFit/>
          </a:bodyPr>
          <a:lstStyle/>
          <a:p>
            <a:r>
              <a:rPr lang="en-US" sz="3600" b="1" dirty="0">
                <a:latin typeface="Segoe UI Semilight" panose="020B0402040204020203" pitchFamily="34" charset="0"/>
                <a:cs typeface="Segoe UI Semilight" panose="020B0402040204020203" pitchFamily="34" charset="0"/>
              </a:rPr>
              <a:t>READ THIS FIRST</a:t>
            </a:r>
          </a:p>
          <a:p>
            <a:endParaRPr lang="en-US" dirty="0">
              <a:latin typeface="Segoe UI Semilight" panose="020B0402040204020203" pitchFamily="34" charset="0"/>
              <a:cs typeface="Segoe UI Semilight" panose="020B0402040204020203" pitchFamily="34" charset="0"/>
            </a:endParaRPr>
          </a:p>
          <a:p>
            <a:pPr marL="285750" indent="-285750">
              <a:buFont typeface="Arial" panose="020B0604020202020204" pitchFamily="34" charset="0"/>
              <a:buChar char="•"/>
            </a:pPr>
            <a:r>
              <a:rPr lang="en-US" dirty="0">
                <a:latin typeface="Segoe UI Semilight" panose="020B0402040204020203" pitchFamily="34" charset="0"/>
                <a:cs typeface="Segoe UI Semilight" panose="020B0402040204020203" pitchFamily="34" charset="0"/>
              </a:rPr>
              <a:t>It is important to be realistic with the size and number of files in which you are synchronizing with a mobile device. </a:t>
            </a:r>
          </a:p>
          <a:p>
            <a:pPr marL="285750" indent="-285750">
              <a:buFont typeface="Arial" panose="020B0604020202020204" pitchFamily="34" charset="0"/>
              <a:buChar char="•"/>
            </a:pPr>
            <a:r>
              <a:rPr lang="en-US" dirty="0">
                <a:latin typeface="Segoe UI Semilight" panose="020B0402040204020203" pitchFamily="34" charset="0"/>
                <a:cs typeface="Segoe UI Semilight" panose="020B0402040204020203" pitchFamily="34" charset="0"/>
              </a:rPr>
              <a:t>For example, we had a video that was over 100MB in size being pushed to the app over a 2G cellular network. Not only would this take over an hour, in most cases the file would not load and stall the app in the process.</a:t>
            </a:r>
          </a:p>
          <a:p>
            <a:pPr marL="285750" indent="-285750">
              <a:buFont typeface="Arial" panose="020B0604020202020204" pitchFamily="34" charset="0"/>
              <a:buChar char="•"/>
            </a:pPr>
            <a:r>
              <a:rPr lang="en-US" dirty="0">
                <a:latin typeface="Segoe UI Semilight" panose="020B0402040204020203" pitchFamily="34" charset="0"/>
                <a:cs typeface="Segoe UI Semilight" panose="020B0402040204020203" pitchFamily="34" charset="0"/>
              </a:rPr>
              <a:t>There is no set limit to the number of files you can push to the app. As you add files please consider the following:</a:t>
            </a:r>
          </a:p>
          <a:p>
            <a:endParaRPr lang="en-US" dirty="0">
              <a:latin typeface="Segoe UI Semilight" panose="020B0402040204020203" pitchFamily="34" charset="0"/>
              <a:cs typeface="Segoe UI Semilight" panose="020B0402040204020203" pitchFamily="34" charset="0"/>
            </a:endParaRPr>
          </a:p>
          <a:p>
            <a:r>
              <a:rPr lang="en-US" sz="2000" b="1" dirty="0">
                <a:solidFill>
                  <a:srgbClr val="F7315A"/>
                </a:solidFill>
                <a:latin typeface="Segoe UI Semilight" panose="020B0402040204020203" pitchFamily="34" charset="0"/>
                <a:cs typeface="Segoe UI Semilight" panose="020B0402040204020203" pitchFamily="34" charset="0"/>
              </a:rPr>
              <a:t>Can you make the files/documents smaller?</a:t>
            </a:r>
          </a:p>
          <a:p>
            <a:r>
              <a:rPr lang="en-US" sz="2000" b="1" dirty="0">
                <a:solidFill>
                  <a:srgbClr val="F7315A"/>
                </a:solidFill>
                <a:latin typeface="Segoe UI Semilight" panose="020B0402040204020203" pitchFamily="34" charset="0"/>
                <a:cs typeface="Segoe UI Semilight" panose="020B0402040204020203" pitchFamily="34" charset="0"/>
              </a:rPr>
              <a:t>Can you provide the user a link online to the document versus synchronize?</a:t>
            </a:r>
          </a:p>
          <a:p>
            <a:r>
              <a:rPr lang="en-US" sz="2000" b="1" dirty="0">
                <a:solidFill>
                  <a:srgbClr val="F7315A"/>
                </a:solidFill>
                <a:latin typeface="Segoe UI Semilight" panose="020B0402040204020203" pitchFamily="34" charset="0"/>
                <a:cs typeface="Segoe UI Semilight" panose="020B0402040204020203" pitchFamily="34" charset="0"/>
              </a:rPr>
              <a:t>Does the volume and sizes seem to be realistic with the devices deployed?</a:t>
            </a:r>
          </a:p>
          <a:p>
            <a:r>
              <a:rPr lang="en-US" sz="2000" b="1" dirty="0">
                <a:solidFill>
                  <a:srgbClr val="F7315A"/>
                </a:solidFill>
                <a:latin typeface="Segoe UI Semilight" panose="020B0402040204020203" pitchFamily="34" charset="0"/>
                <a:cs typeface="Segoe UI Semilight" panose="020B0402040204020203" pitchFamily="34" charset="0"/>
              </a:rPr>
              <a:t>Wi-Fi and/or cellular network considerations? </a:t>
            </a:r>
          </a:p>
          <a:p>
            <a:endParaRPr lang="en-US" dirty="0">
              <a:latin typeface="Segoe UI Semilight" panose="020B0402040204020203" pitchFamily="34" charset="0"/>
              <a:cs typeface="Segoe UI Semilight" panose="020B0402040204020203" pitchFamily="34" charset="0"/>
            </a:endParaRPr>
          </a:p>
          <a:p>
            <a:r>
              <a:rPr lang="en-US" dirty="0">
                <a:latin typeface="Segoe UI Semilight" panose="020B0402040204020203" pitchFamily="34" charset="0"/>
                <a:cs typeface="Segoe UI Semilight" panose="020B0402040204020203" pitchFamily="34" charset="0"/>
              </a:rPr>
              <a:t>  </a:t>
            </a:r>
          </a:p>
        </p:txBody>
      </p:sp>
      <p:pic>
        <p:nvPicPr>
          <p:cNvPr id="3" name="Picture 2" descr="Icon&#10;&#10;Description automatically generated">
            <a:extLst>
              <a:ext uri="{FF2B5EF4-FFF2-40B4-BE49-F238E27FC236}">
                <a16:creationId xmlns:a16="http://schemas.microsoft.com/office/drawing/2014/main" id="{989F20AE-0F92-4EF7-B215-2D8D4BAB9B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975" y="2233612"/>
            <a:ext cx="1390650" cy="1438275"/>
          </a:xfrm>
          <a:prstGeom prst="rect">
            <a:avLst/>
          </a:prstGeom>
        </p:spPr>
      </p:pic>
    </p:spTree>
    <p:extLst>
      <p:ext uri="{BB962C8B-B14F-4D97-AF65-F5344CB8AC3E}">
        <p14:creationId xmlns:p14="http://schemas.microsoft.com/office/powerpoint/2010/main" val="157996769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9EBF4B1-80F0-48B5-AE32-819E8AA5679E}"/>
              </a:ext>
            </a:extLst>
          </p:cNvPr>
          <p:cNvSpPr txBox="1"/>
          <p:nvPr/>
        </p:nvSpPr>
        <p:spPr>
          <a:xfrm>
            <a:off x="1750645" y="6463323"/>
            <a:ext cx="10029190" cy="153888"/>
          </a:xfrm>
          <a:prstGeom prst="rect">
            <a:avLst/>
          </a:prstGeom>
          <a:noFill/>
        </p:spPr>
        <p:txBody>
          <a:bodyPr wrap="square" lIns="0" tIns="0" rIns="0" bIns="0" rtlCol="0">
            <a:spAutoFit/>
          </a:bodyPr>
          <a:lstStyle/>
          <a:p>
            <a:pPr algn="r"/>
            <a:r>
              <a:rPr lang="en-US" sz="10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Copyright © 2001, 2021 Westlake Software, Inc.  Portions Copyright Microsoft Corp.  All Right Reserved. Confidential Information.   </a:t>
            </a:r>
          </a:p>
        </p:txBody>
      </p:sp>
      <p:sp>
        <p:nvSpPr>
          <p:cNvPr id="16" name="Rectangle 15">
            <a:extLst>
              <a:ext uri="{FF2B5EF4-FFF2-40B4-BE49-F238E27FC236}">
                <a16:creationId xmlns:a16="http://schemas.microsoft.com/office/drawing/2014/main" id="{9444CFFD-E362-44B4-B69A-37EC189CB86A}"/>
              </a:ext>
            </a:extLst>
          </p:cNvPr>
          <p:cNvSpPr/>
          <p:nvPr/>
        </p:nvSpPr>
        <p:spPr bwMode="auto">
          <a:xfrm>
            <a:off x="461108" y="457200"/>
            <a:ext cx="11261969" cy="623512"/>
          </a:xfrm>
          <a:prstGeom prst="rect">
            <a:avLst/>
          </a:prstGeom>
          <a:solidFill>
            <a:srgbClr val="F731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7" name="Title 3">
            <a:extLst>
              <a:ext uri="{FF2B5EF4-FFF2-40B4-BE49-F238E27FC236}">
                <a16:creationId xmlns:a16="http://schemas.microsoft.com/office/drawing/2014/main" id="{8C727B89-E7C5-4193-A417-F1A25FBBB2F3}"/>
              </a:ext>
            </a:extLst>
          </p:cNvPr>
          <p:cNvSpPr>
            <a:spLocks noGrp="1"/>
          </p:cNvSpPr>
          <p:nvPr>
            <p:ph type="title"/>
          </p:nvPr>
        </p:nvSpPr>
        <p:spPr>
          <a:xfrm>
            <a:off x="588263" y="457200"/>
            <a:ext cx="11018520" cy="553998"/>
          </a:xfrm>
        </p:spPr>
        <p:txBody>
          <a:bodyPr/>
          <a:lstStyle/>
          <a:p>
            <a:r>
              <a:rPr lang="en-US" dirty="0">
                <a:solidFill>
                  <a:schemeClr val="bg1"/>
                </a:solidFill>
              </a:rPr>
              <a:t>3. App Studio –Resource Files</a:t>
            </a:r>
          </a:p>
        </p:txBody>
      </p:sp>
      <p:pic>
        <p:nvPicPr>
          <p:cNvPr id="3" name="Picture 2">
            <a:extLst>
              <a:ext uri="{FF2B5EF4-FFF2-40B4-BE49-F238E27FC236}">
                <a16:creationId xmlns:a16="http://schemas.microsoft.com/office/drawing/2014/main" id="{7B7F2BCC-C030-4BD6-82C2-B69AD8CB17EC}"/>
              </a:ext>
            </a:extLst>
          </p:cNvPr>
          <p:cNvPicPr>
            <a:picLocks noChangeAspect="1"/>
          </p:cNvPicPr>
          <p:nvPr/>
        </p:nvPicPr>
        <p:blipFill>
          <a:blip r:embed="rId2"/>
          <a:stretch>
            <a:fillRect/>
          </a:stretch>
        </p:blipFill>
        <p:spPr>
          <a:xfrm>
            <a:off x="461108" y="2427561"/>
            <a:ext cx="4828890" cy="2720726"/>
          </a:xfrm>
          <a:prstGeom prst="rect">
            <a:avLst/>
          </a:prstGeom>
        </p:spPr>
      </p:pic>
      <p:pic>
        <p:nvPicPr>
          <p:cNvPr id="8" name="Picture 7">
            <a:extLst>
              <a:ext uri="{FF2B5EF4-FFF2-40B4-BE49-F238E27FC236}">
                <a16:creationId xmlns:a16="http://schemas.microsoft.com/office/drawing/2014/main" id="{00CFC3EC-791C-47B1-97CD-6561C9819AC2}"/>
              </a:ext>
            </a:extLst>
          </p:cNvPr>
          <p:cNvPicPr>
            <a:picLocks noChangeAspect="1"/>
          </p:cNvPicPr>
          <p:nvPr/>
        </p:nvPicPr>
        <p:blipFill>
          <a:blip r:embed="rId3"/>
          <a:stretch>
            <a:fillRect/>
          </a:stretch>
        </p:blipFill>
        <p:spPr>
          <a:xfrm>
            <a:off x="5548855" y="2415168"/>
            <a:ext cx="4878451" cy="2579411"/>
          </a:xfrm>
          <a:prstGeom prst="rect">
            <a:avLst/>
          </a:prstGeom>
        </p:spPr>
      </p:pic>
      <p:pic>
        <p:nvPicPr>
          <p:cNvPr id="6" name="Picture 5">
            <a:extLst>
              <a:ext uri="{FF2B5EF4-FFF2-40B4-BE49-F238E27FC236}">
                <a16:creationId xmlns:a16="http://schemas.microsoft.com/office/drawing/2014/main" id="{06EFA96D-95A4-4E59-8366-E227CC06D97F}"/>
              </a:ext>
            </a:extLst>
          </p:cNvPr>
          <p:cNvPicPr>
            <a:picLocks noChangeAspect="1"/>
          </p:cNvPicPr>
          <p:nvPr/>
        </p:nvPicPr>
        <p:blipFill>
          <a:blip r:embed="rId4"/>
          <a:stretch>
            <a:fillRect/>
          </a:stretch>
        </p:blipFill>
        <p:spPr>
          <a:xfrm>
            <a:off x="8346858" y="1639485"/>
            <a:ext cx="3138094" cy="2385714"/>
          </a:xfrm>
          <a:prstGeom prst="rect">
            <a:avLst/>
          </a:prstGeom>
          <a:ln>
            <a:solidFill>
              <a:schemeClr val="bg1">
                <a:lumMod val="85000"/>
              </a:schemeClr>
            </a:solidFill>
          </a:ln>
        </p:spPr>
      </p:pic>
      <p:sp>
        <p:nvSpPr>
          <p:cNvPr id="14" name="TextBox 13">
            <a:extLst>
              <a:ext uri="{FF2B5EF4-FFF2-40B4-BE49-F238E27FC236}">
                <a16:creationId xmlns:a16="http://schemas.microsoft.com/office/drawing/2014/main" id="{F1E757F9-894C-42C3-984C-042223414DCC}"/>
              </a:ext>
            </a:extLst>
          </p:cNvPr>
          <p:cNvSpPr txBox="1"/>
          <p:nvPr/>
        </p:nvSpPr>
        <p:spPr>
          <a:xfrm>
            <a:off x="428035" y="1538468"/>
            <a:ext cx="1289538" cy="430887"/>
          </a:xfrm>
          <a:prstGeom prst="rect">
            <a:avLst/>
          </a:prstGeom>
          <a:noFill/>
        </p:spPr>
        <p:txBody>
          <a:bodyPr wrap="square" lIns="0" tIns="0" rIns="0" bIns="0" rtlCol="0">
            <a:spAutoFit/>
          </a:bodyPr>
          <a:lstStyle/>
          <a:p>
            <a:r>
              <a:rPr lang="en-US" sz="14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1. Title – name your file</a:t>
            </a:r>
          </a:p>
        </p:txBody>
      </p:sp>
      <p:sp>
        <p:nvSpPr>
          <p:cNvPr id="18" name="TextBox 17">
            <a:extLst>
              <a:ext uri="{FF2B5EF4-FFF2-40B4-BE49-F238E27FC236}">
                <a16:creationId xmlns:a16="http://schemas.microsoft.com/office/drawing/2014/main" id="{835A6ADA-6EDB-4376-BC80-574B431CF81A}"/>
              </a:ext>
            </a:extLst>
          </p:cNvPr>
          <p:cNvSpPr txBox="1"/>
          <p:nvPr/>
        </p:nvSpPr>
        <p:spPr>
          <a:xfrm>
            <a:off x="1942537" y="1522959"/>
            <a:ext cx="1289538" cy="430887"/>
          </a:xfrm>
          <a:prstGeom prst="rect">
            <a:avLst/>
          </a:prstGeom>
          <a:noFill/>
        </p:spPr>
        <p:txBody>
          <a:bodyPr wrap="square" lIns="0" tIns="0" rIns="0" bIns="0" rtlCol="0">
            <a:spAutoFit/>
          </a:bodyPr>
          <a:lstStyle/>
          <a:p>
            <a:r>
              <a:rPr lang="en-US" sz="14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2. Description (optional)</a:t>
            </a:r>
          </a:p>
        </p:txBody>
      </p:sp>
      <p:sp>
        <p:nvSpPr>
          <p:cNvPr id="19" name="TextBox 18">
            <a:extLst>
              <a:ext uri="{FF2B5EF4-FFF2-40B4-BE49-F238E27FC236}">
                <a16:creationId xmlns:a16="http://schemas.microsoft.com/office/drawing/2014/main" id="{53B29D0E-34FB-4E33-AEA1-95875B2F306F}"/>
              </a:ext>
            </a:extLst>
          </p:cNvPr>
          <p:cNvSpPr txBox="1"/>
          <p:nvPr/>
        </p:nvSpPr>
        <p:spPr>
          <a:xfrm>
            <a:off x="3311681" y="1522959"/>
            <a:ext cx="2801951" cy="646331"/>
          </a:xfrm>
          <a:prstGeom prst="rect">
            <a:avLst/>
          </a:prstGeom>
          <a:noFill/>
        </p:spPr>
        <p:txBody>
          <a:bodyPr wrap="square" lIns="0" tIns="0" rIns="0" bIns="0" rtlCol="0">
            <a:spAutoFit/>
          </a:bodyPr>
          <a:lstStyle/>
          <a:p>
            <a:r>
              <a:rPr lang="en-US" sz="14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3. </a:t>
            </a:r>
            <a:r>
              <a:rPr lang="en-US" sz="1400" b="1" dirty="0">
                <a:solidFill>
                  <a:srgbClr val="F7315A"/>
                </a:solidFill>
                <a:latin typeface="Segoe UI Semilight" panose="020B0402040204020203" pitchFamily="34" charset="0"/>
                <a:cs typeface="Segoe UI Semilight" panose="020B0402040204020203" pitchFamily="34" charset="0"/>
              </a:rPr>
              <a:t>Active</a:t>
            </a:r>
            <a:r>
              <a:rPr lang="en-US" sz="14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 – File that can be seen</a:t>
            </a:r>
          </a:p>
          <a:p>
            <a:r>
              <a:rPr lang="en-US" sz="1400" b="1" dirty="0">
                <a:solidFill>
                  <a:srgbClr val="F7315A"/>
                </a:solidFill>
                <a:latin typeface="Segoe UI Semilight" panose="020B0402040204020203" pitchFamily="34" charset="0"/>
                <a:cs typeface="Segoe UI Semilight" panose="020B0402040204020203" pitchFamily="34" charset="0"/>
              </a:rPr>
              <a:t>Inactive</a:t>
            </a:r>
            <a:r>
              <a:rPr lang="en-US" sz="14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 – not deleted but not available to be seen</a:t>
            </a:r>
          </a:p>
        </p:txBody>
      </p:sp>
      <p:sp>
        <p:nvSpPr>
          <p:cNvPr id="20" name="TextBox 19">
            <a:extLst>
              <a:ext uri="{FF2B5EF4-FFF2-40B4-BE49-F238E27FC236}">
                <a16:creationId xmlns:a16="http://schemas.microsoft.com/office/drawing/2014/main" id="{0707D177-4DEA-442A-BB64-6348BC7F1405}"/>
              </a:ext>
            </a:extLst>
          </p:cNvPr>
          <p:cNvSpPr txBox="1"/>
          <p:nvPr/>
        </p:nvSpPr>
        <p:spPr>
          <a:xfrm>
            <a:off x="773896" y="5205594"/>
            <a:ext cx="1044440" cy="430887"/>
          </a:xfrm>
          <a:prstGeom prst="rect">
            <a:avLst/>
          </a:prstGeom>
          <a:noFill/>
        </p:spPr>
        <p:txBody>
          <a:bodyPr wrap="square" lIns="0" tIns="0" rIns="0" bIns="0" rtlCol="0">
            <a:spAutoFit/>
          </a:bodyPr>
          <a:lstStyle/>
          <a:p>
            <a:r>
              <a:rPr lang="en-US" sz="14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4. Select a File Category</a:t>
            </a:r>
          </a:p>
        </p:txBody>
      </p:sp>
      <p:sp>
        <p:nvSpPr>
          <p:cNvPr id="21" name="TextBox 20">
            <a:extLst>
              <a:ext uri="{FF2B5EF4-FFF2-40B4-BE49-F238E27FC236}">
                <a16:creationId xmlns:a16="http://schemas.microsoft.com/office/drawing/2014/main" id="{CB6D1497-3D28-4C63-8073-407CDE7EF1F5}"/>
              </a:ext>
            </a:extLst>
          </p:cNvPr>
          <p:cNvSpPr txBox="1"/>
          <p:nvPr/>
        </p:nvSpPr>
        <p:spPr>
          <a:xfrm>
            <a:off x="5552622" y="5421038"/>
            <a:ext cx="1490120" cy="646331"/>
          </a:xfrm>
          <a:prstGeom prst="rect">
            <a:avLst/>
          </a:prstGeom>
          <a:noFill/>
        </p:spPr>
        <p:txBody>
          <a:bodyPr wrap="square" lIns="0" tIns="0" rIns="0" bIns="0" rtlCol="0">
            <a:spAutoFit/>
          </a:bodyPr>
          <a:lstStyle/>
          <a:p>
            <a:r>
              <a:rPr lang="en-US" sz="14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5. Browse – triggers standard upload box</a:t>
            </a:r>
          </a:p>
        </p:txBody>
      </p:sp>
      <p:sp>
        <p:nvSpPr>
          <p:cNvPr id="22" name="TextBox 21">
            <a:extLst>
              <a:ext uri="{FF2B5EF4-FFF2-40B4-BE49-F238E27FC236}">
                <a16:creationId xmlns:a16="http://schemas.microsoft.com/office/drawing/2014/main" id="{7627428B-8E3E-473E-AF4D-BE96E79535BC}"/>
              </a:ext>
            </a:extLst>
          </p:cNvPr>
          <p:cNvSpPr txBox="1"/>
          <p:nvPr/>
        </p:nvSpPr>
        <p:spPr>
          <a:xfrm>
            <a:off x="8920350" y="5410758"/>
            <a:ext cx="1289538" cy="215444"/>
          </a:xfrm>
          <a:prstGeom prst="rect">
            <a:avLst/>
          </a:prstGeom>
          <a:noFill/>
        </p:spPr>
        <p:txBody>
          <a:bodyPr wrap="square" lIns="0" tIns="0" rIns="0" bIns="0" rtlCol="0">
            <a:spAutoFit/>
          </a:bodyPr>
          <a:lstStyle/>
          <a:p>
            <a:r>
              <a:rPr lang="en-US" sz="14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7. Save</a:t>
            </a:r>
          </a:p>
        </p:txBody>
      </p:sp>
      <p:sp>
        <p:nvSpPr>
          <p:cNvPr id="23" name="TextBox 22">
            <a:extLst>
              <a:ext uri="{FF2B5EF4-FFF2-40B4-BE49-F238E27FC236}">
                <a16:creationId xmlns:a16="http://schemas.microsoft.com/office/drawing/2014/main" id="{E0F04384-2BF1-445C-BA46-9B5B5BA346E3}"/>
              </a:ext>
            </a:extLst>
          </p:cNvPr>
          <p:cNvSpPr txBox="1"/>
          <p:nvPr/>
        </p:nvSpPr>
        <p:spPr>
          <a:xfrm>
            <a:off x="7327896" y="5408328"/>
            <a:ext cx="1490120" cy="646331"/>
          </a:xfrm>
          <a:prstGeom prst="rect">
            <a:avLst/>
          </a:prstGeom>
          <a:noFill/>
        </p:spPr>
        <p:txBody>
          <a:bodyPr wrap="square" lIns="0" tIns="0" rIns="0" bIns="0" rtlCol="0">
            <a:spAutoFit/>
          </a:bodyPr>
          <a:lstStyle/>
          <a:p>
            <a:r>
              <a:rPr lang="en-US" sz="14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6. Select a file, select Open (Edge/Windows) </a:t>
            </a:r>
          </a:p>
        </p:txBody>
      </p:sp>
      <p:cxnSp>
        <p:nvCxnSpPr>
          <p:cNvPr id="24" name="Straight Arrow Connector 23">
            <a:extLst>
              <a:ext uri="{FF2B5EF4-FFF2-40B4-BE49-F238E27FC236}">
                <a16:creationId xmlns:a16="http://schemas.microsoft.com/office/drawing/2014/main" id="{98CC31ED-C960-4A1B-8BA0-19A532DB6718}"/>
              </a:ext>
            </a:extLst>
          </p:cNvPr>
          <p:cNvCxnSpPr>
            <a:cxnSpLocks/>
          </p:cNvCxnSpPr>
          <p:nvPr/>
        </p:nvCxnSpPr>
        <p:spPr>
          <a:xfrm flipH="1">
            <a:off x="2877826" y="2238804"/>
            <a:ext cx="760899" cy="1588111"/>
          </a:xfrm>
          <a:prstGeom prst="straightConnector1">
            <a:avLst/>
          </a:prstGeom>
          <a:ln w="28575">
            <a:solidFill>
              <a:srgbClr val="F7315A"/>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A928B27-4070-4E48-BC11-7ACDEB011F3C}"/>
              </a:ext>
            </a:extLst>
          </p:cNvPr>
          <p:cNvCxnSpPr>
            <a:cxnSpLocks/>
          </p:cNvCxnSpPr>
          <p:nvPr/>
        </p:nvCxnSpPr>
        <p:spPr>
          <a:xfrm>
            <a:off x="2047647" y="2047129"/>
            <a:ext cx="0" cy="1173870"/>
          </a:xfrm>
          <a:prstGeom prst="straightConnector1">
            <a:avLst/>
          </a:prstGeom>
          <a:ln w="28575">
            <a:solidFill>
              <a:srgbClr val="F7315A"/>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8960BEB-56B1-4214-847B-E6BBD9E5B922}"/>
              </a:ext>
            </a:extLst>
          </p:cNvPr>
          <p:cNvCxnSpPr>
            <a:cxnSpLocks/>
          </p:cNvCxnSpPr>
          <p:nvPr/>
        </p:nvCxnSpPr>
        <p:spPr>
          <a:xfrm>
            <a:off x="944059" y="2073001"/>
            <a:ext cx="327945" cy="950382"/>
          </a:xfrm>
          <a:prstGeom prst="straightConnector1">
            <a:avLst/>
          </a:prstGeom>
          <a:ln w="28575">
            <a:solidFill>
              <a:srgbClr val="F7315A"/>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931BB2F-E688-4AE6-BF76-9FF11E6C1DF0}"/>
              </a:ext>
            </a:extLst>
          </p:cNvPr>
          <p:cNvCxnSpPr>
            <a:cxnSpLocks/>
          </p:cNvCxnSpPr>
          <p:nvPr/>
        </p:nvCxnSpPr>
        <p:spPr>
          <a:xfrm flipV="1">
            <a:off x="1024548" y="4181475"/>
            <a:ext cx="322736" cy="992289"/>
          </a:xfrm>
          <a:prstGeom prst="straightConnector1">
            <a:avLst/>
          </a:prstGeom>
          <a:ln w="28575">
            <a:solidFill>
              <a:srgbClr val="F7315A"/>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53B088E-06BD-46A7-93D2-52B2E4DCE5C7}"/>
              </a:ext>
            </a:extLst>
          </p:cNvPr>
          <p:cNvCxnSpPr>
            <a:cxnSpLocks/>
          </p:cNvCxnSpPr>
          <p:nvPr/>
        </p:nvCxnSpPr>
        <p:spPr>
          <a:xfrm flipV="1">
            <a:off x="5888235" y="4417104"/>
            <a:ext cx="1154507" cy="948333"/>
          </a:xfrm>
          <a:prstGeom prst="straightConnector1">
            <a:avLst/>
          </a:prstGeom>
          <a:ln w="28575">
            <a:solidFill>
              <a:srgbClr val="F7315A"/>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0CBD001-53FD-4C9D-B6B5-EB9E3B7DC9B6}"/>
              </a:ext>
            </a:extLst>
          </p:cNvPr>
          <p:cNvCxnSpPr>
            <a:cxnSpLocks/>
          </p:cNvCxnSpPr>
          <p:nvPr/>
        </p:nvCxnSpPr>
        <p:spPr>
          <a:xfrm flipV="1">
            <a:off x="7477125" y="3715100"/>
            <a:ext cx="1143000" cy="1625135"/>
          </a:xfrm>
          <a:prstGeom prst="straightConnector1">
            <a:avLst/>
          </a:prstGeom>
          <a:ln w="28575">
            <a:solidFill>
              <a:srgbClr val="F7315A"/>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E8E0A15-57FC-4434-B91A-BA38648196C5}"/>
              </a:ext>
            </a:extLst>
          </p:cNvPr>
          <p:cNvCxnSpPr>
            <a:cxnSpLocks/>
          </p:cNvCxnSpPr>
          <p:nvPr/>
        </p:nvCxnSpPr>
        <p:spPr>
          <a:xfrm flipV="1">
            <a:off x="8993619" y="4993238"/>
            <a:ext cx="207531" cy="366418"/>
          </a:xfrm>
          <a:prstGeom prst="straightConnector1">
            <a:avLst/>
          </a:prstGeom>
          <a:ln w="28575">
            <a:solidFill>
              <a:srgbClr val="F7315A"/>
            </a:solidFill>
            <a:headEnd type="none"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71766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9EBF4B1-80F0-48B5-AE32-819E8AA5679E}"/>
              </a:ext>
            </a:extLst>
          </p:cNvPr>
          <p:cNvSpPr txBox="1"/>
          <p:nvPr/>
        </p:nvSpPr>
        <p:spPr>
          <a:xfrm>
            <a:off x="1750645" y="6463323"/>
            <a:ext cx="10029190" cy="153888"/>
          </a:xfrm>
          <a:prstGeom prst="rect">
            <a:avLst/>
          </a:prstGeom>
          <a:noFill/>
        </p:spPr>
        <p:txBody>
          <a:bodyPr wrap="square" lIns="0" tIns="0" rIns="0" bIns="0" rtlCol="0">
            <a:spAutoFit/>
          </a:bodyPr>
          <a:lstStyle/>
          <a:p>
            <a:pPr algn="r"/>
            <a:r>
              <a:rPr lang="en-US" sz="10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Copyright © 2001, 2021 Westlake Software, Inc.  Portions Copyright Microsoft Corp.  All Right Reserved. Confidential Information.   </a:t>
            </a:r>
          </a:p>
        </p:txBody>
      </p:sp>
      <p:sp>
        <p:nvSpPr>
          <p:cNvPr id="16" name="Rectangle 15">
            <a:extLst>
              <a:ext uri="{FF2B5EF4-FFF2-40B4-BE49-F238E27FC236}">
                <a16:creationId xmlns:a16="http://schemas.microsoft.com/office/drawing/2014/main" id="{9444CFFD-E362-44B4-B69A-37EC189CB86A}"/>
              </a:ext>
            </a:extLst>
          </p:cNvPr>
          <p:cNvSpPr/>
          <p:nvPr/>
        </p:nvSpPr>
        <p:spPr bwMode="auto">
          <a:xfrm>
            <a:off x="461108" y="457200"/>
            <a:ext cx="11261969" cy="623512"/>
          </a:xfrm>
          <a:prstGeom prst="rect">
            <a:avLst/>
          </a:prstGeom>
          <a:solidFill>
            <a:srgbClr val="F731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7" name="Title 3">
            <a:extLst>
              <a:ext uri="{FF2B5EF4-FFF2-40B4-BE49-F238E27FC236}">
                <a16:creationId xmlns:a16="http://schemas.microsoft.com/office/drawing/2014/main" id="{8C727B89-E7C5-4193-A417-F1A25FBBB2F3}"/>
              </a:ext>
            </a:extLst>
          </p:cNvPr>
          <p:cNvSpPr>
            <a:spLocks noGrp="1"/>
          </p:cNvSpPr>
          <p:nvPr>
            <p:ph type="title"/>
          </p:nvPr>
        </p:nvSpPr>
        <p:spPr>
          <a:xfrm>
            <a:off x="588263" y="457200"/>
            <a:ext cx="11018520" cy="553998"/>
          </a:xfrm>
        </p:spPr>
        <p:txBody>
          <a:bodyPr/>
          <a:lstStyle/>
          <a:p>
            <a:r>
              <a:rPr lang="en-US" dirty="0">
                <a:solidFill>
                  <a:schemeClr val="bg1"/>
                </a:solidFill>
              </a:rPr>
              <a:t>3. App Studio – Content Forms</a:t>
            </a:r>
          </a:p>
        </p:txBody>
      </p:sp>
      <p:sp>
        <p:nvSpPr>
          <p:cNvPr id="15" name="TextBox 14">
            <a:extLst>
              <a:ext uri="{FF2B5EF4-FFF2-40B4-BE49-F238E27FC236}">
                <a16:creationId xmlns:a16="http://schemas.microsoft.com/office/drawing/2014/main" id="{B17B436D-82AC-41E7-A630-FBE5A688F48E}"/>
              </a:ext>
            </a:extLst>
          </p:cNvPr>
          <p:cNvSpPr txBox="1"/>
          <p:nvPr/>
        </p:nvSpPr>
        <p:spPr>
          <a:xfrm>
            <a:off x="461108" y="1239499"/>
            <a:ext cx="7768492" cy="2739211"/>
          </a:xfrm>
          <a:prstGeom prst="rect">
            <a:avLst/>
          </a:prstGeom>
          <a:noFill/>
        </p:spPr>
        <p:txBody>
          <a:bodyPr wrap="square" lIns="0" tIns="0" rIns="0" bIns="0" rtlCol="0">
            <a:spAutoFit/>
          </a:bodyPr>
          <a:lstStyle/>
          <a:p>
            <a:pPr marL="285750" indent="-285750">
              <a:buFont typeface="Arial" panose="020B0604020202020204" pitchFamily="34" charset="0"/>
              <a:buChar char="•"/>
            </a:pPr>
            <a:r>
              <a:rPr lang="en-US" sz="1600" b="1" dirty="0">
                <a:solidFill>
                  <a:srgbClr val="F7315A"/>
                </a:solidFill>
                <a:latin typeface="Segoe UI Semilight" panose="020B0402040204020203" pitchFamily="34" charset="0"/>
                <a:cs typeface="Segoe UI Semilight" panose="020B0402040204020203" pitchFamily="34" charset="0"/>
              </a:rPr>
              <a:t>Forms tab is a place to create your own forms. This follows the form building model country admins are already familiar with in the Call Report Manage and Create functions. If you are not familiar with this section, please contact region lead or </a:t>
            </a:r>
            <a:r>
              <a:rPr lang="en-US" sz="1600" b="1" dirty="0">
                <a:solidFill>
                  <a:srgbClr val="F7315A"/>
                </a:solidFill>
                <a:latin typeface="Segoe UI Semilight" panose="020B0402040204020203" pitchFamily="34" charset="0"/>
                <a:cs typeface="Segoe UI Semilight" panose="020B0402040204020203" pitchFamily="34" charset="0"/>
                <a:hlinkClick r:id="rId2"/>
              </a:rPr>
              <a:t>Msftreps@microsoft.com</a:t>
            </a:r>
            <a:r>
              <a:rPr lang="en-US" sz="1600" b="1" dirty="0">
                <a:solidFill>
                  <a:srgbClr val="F7315A"/>
                </a:solidFill>
                <a:latin typeface="Segoe UI Semilight" panose="020B0402040204020203" pitchFamily="34" charset="0"/>
                <a:cs typeface="Segoe UI Semilight" panose="020B0402040204020203" pitchFamily="34" charset="0"/>
              </a:rPr>
              <a:t> for more information. </a:t>
            </a:r>
          </a:p>
          <a:p>
            <a:pPr marL="285750" indent="-285750">
              <a:buFont typeface="Arial" panose="020B0604020202020204" pitchFamily="34" charset="0"/>
              <a:buChar char="•"/>
            </a:pPr>
            <a:r>
              <a:rPr lang="en-US" sz="1600" b="1" dirty="0">
                <a:solidFill>
                  <a:srgbClr val="F7315A"/>
                </a:solidFill>
                <a:latin typeface="Segoe UI Semilight" panose="020B0402040204020203" pitchFamily="34" charset="0"/>
                <a:cs typeface="Segoe UI Semilight" panose="020B0402040204020203" pitchFamily="34" charset="0"/>
              </a:rPr>
              <a:t>NEW FEATURE – Content</a:t>
            </a:r>
          </a:p>
          <a:p>
            <a:pPr marL="742950" lvl="1" indent="-285750">
              <a:buFont typeface="Arial" panose="020B0604020202020204" pitchFamily="34" charset="0"/>
              <a:buChar char="•"/>
            </a:pPr>
            <a:r>
              <a:rPr lang="en-US" sz="1600" b="1" dirty="0">
                <a:solidFill>
                  <a:srgbClr val="F7315A"/>
                </a:solidFill>
                <a:latin typeface="Segoe UI Semilight" panose="020B0402040204020203" pitchFamily="34" charset="0"/>
                <a:cs typeface="Segoe UI Semilight" panose="020B0402040204020203" pitchFamily="34" charset="0"/>
              </a:rPr>
              <a:t>By selecting content</a:t>
            </a:r>
          </a:p>
          <a:p>
            <a:pPr marL="1200150" lvl="2" indent="-285750">
              <a:buFont typeface="Arial" panose="020B0604020202020204" pitchFamily="34" charset="0"/>
              <a:buChar char="•"/>
            </a:pPr>
            <a:r>
              <a:rPr lang="en-US" sz="1600" b="1" dirty="0">
                <a:solidFill>
                  <a:srgbClr val="F7315A"/>
                </a:solidFill>
                <a:latin typeface="Segoe UI Semilight" panose="020B0402040204020203" pitchFamily="34" charset="0"/>
                <a:cs typeface="Segoe UI Semilight" panose="020B0402040204020203" pitchFamily="34" charset="0"/>
              </a:rPr>
              <a:t>The form removes Submit button</a:t>
            </a:r>
          </a:p>
          <a:p>
            <a:pPr marL="1200150" lvl="2" indent="-285750">
              <a:buFont typeface="Arial" panose="020B0604020202020204" pitchFamily="34" charset="0"/>
              <a:buChar char="•"/>
            </a:pPr>
            <a:r>
              <a:rPr lang="en-US" sz="1600" b="1" dirty="0">
                <a:solidFill>
                  <a:srgbClr val="F7315A"/>
                </a:solidFill>
                <a:latin typeface="Segoe UI Semilight" panose="020B0402040204020203" pitchFamily="34" charset="0"/>
                <a:cs typeface="Segoe UI Semilight" panose="020B0402040204020203" pitchFamily="34" charset="0"/>
              </a:rPr>
              <a:t>The form removes “Save” question when moving backwards</a:t>
            </a:r>
          </a:p>
          <a:p>
            <a:pPr marL="742950" lvl="1" indent="-285750">
              <a:buFont typeface="Arial" panose="020B0604020202020204" pitchFamily="34" charset="0"/>
              <a:buChar char="•"/>
            </a:pPr>
            <a:r>
              <a:rPr lang="en-US" sz="1600" b="1" dirty="0">
                <a:solidFill>
                  <a:srgbClr val="F7315A"/>
                </a:solidFill>
                <a:latin typeface="Segoe UI Semilight" panose="020B0402040204020203" pitchFamily="34" charset="0"/>
                <a:cs typeface="Segoe UI Semilight" panose="020B0402040204020203" pitchFamily="34" charset="0"/>
              </a:rPr>
              <a:t>Why would I want to use this? New creative way of adding a variety of content to an icon.</a:t>
            </a:r>
          </a:p>
          <a:p>
            <a:pPr marL="742950" lvl="1" indent="-285750">
              <a:buFont typeface="Arial" panose="020B0604020202020204" pitchFamily="34" charset="0"/>
              <a:buChar char="•"/>
            </a:pPr>
            <a:endParaRPr lang="en-US" b="1" dirty="0">
              <a:solidFill>
                <a:srgbClr val="F7315A"/>
              </a:solidFill>
              <a:latin typeface="Segoe UI Semilight" panose="020B0402040204020203" pitchFamily="34" charset="0"/>
              <a:cs typeface="Segoe UI Semilight" panose="020B0402040204020203" pitchFamily="34" charset="0"/>
            </a:endParaRPr>
          </a:p>
        </p:txBody>
      </p:sp>
      <p:graphicFrame>
        <p:nvGraphicFramePr>
          <p:cNvPr id="2" name="Table 2">
            <a:extLst>
              <a:ext uri="{FF2B5EF4-FFF2-40B4-BE49-F238E27FC236}">
                <a16:creationId xmlns:a16="http://schemas.microsoft.com/office/drawing/2014/main" id="{C8431F3E-21DD-4809-865F-172470780B0C}"/>
              </a:ext>
            </a:extLst>
          </p:cNvPr>
          <p:cNvGraphicFramePr>
            <a:graphicFrameLocks noGrp="1"/>
          </p:cNvGraphicFramePr>
          <p:nvPr>
            <p:extLst>
              <p:ext uri="{D42A27DB-BD31-4B8C-83A1-F6EECF244321}">
                <p14:modId xmlns:p14="http://schemas.microsoft.com/office/powerpoint/2010/main" val="880786857"/>
              </p:ext>
            </p:extLst>
          </p:nvPr>
        </p:nvGraphicFramePr>
        <p:xfrm>
          <a:off x="461108" y="4212636"/>
          <a:ext cx="8463817" cy="2016760"/>
        </p:xfrm>
        <a:graphic>
          <a:graphicData uri="http://schemas.openxmlformats.org/drawingml/2006/table">
            <a:tbl>
              <a:tblPr firstRow="1" bandRow="1">
                <a:tableStyleId>{5C22544A-7EE6-4342-B048-85BDC9FD1C3A}</a:tableStyleId>
              </a:tblPr>
              <a:tblGrid>
                <a:gridCol w="4636859">
                  <a:extLst>
                    <a:ext uri="{9D8B030D-6E8A-4147-A177-3AD203B41FA5}">
                      <a16:colId xmlns:a16="http://schemas.microsoft.com/office/drawing/2014/main" val="1060374718"/>
                    </a:ext>
                  </a:extLst>
                </a:gridCol>
                <a:gridCol w="3826958">
                  <a:extLst>
                    <a:ext uri="{9D8B030D-6E8A-4147-A177-3AD203B41FA5}">
                      <a16:colId xmlns:a16="http://schemas.microsoft.com/office/drawing/2014/main" val="29122798"/>
                    </a:ext>
                  </a:extLst>
                </a:gridCol>
              </a:tblGrid>
              <a:tr h="370840">
                <a:tc gridSpan="2">
                  <a:txBody>
                    <a:bodyPr/>
                    <a:lstStyle/>
                    <a:p>
                      <a:pPr algn="ctr"/>
                      <a:r>
                        <a:rPr lang="en-US" sz="1600" b="1" dirty="0">
                          <a:solidFill>
                            <a:schemeClr val="bg1"/>
                          </a:solidFill>
                        </a:rPr>
                        <a:t>Some Content Ideas</a:t>
                      </a:r>
                    </a:p>
                  </a:txBody>
                  <a:tcPr>
                    <a:solidFill>
                      <a:srgbClr val="F7315A"/>
                    </a:solidFill>
                  </a:tcPr>
                </a:tc>
                <a:tc hMerge="1">
                  <a:txBody>
                    <a:bodyPr/>
                    <a:lstStyle/>
                    <a:p>
                      <a:endParaRPr lang="en-US" sz="1600" b="0" dirty="0">
                        <a:solidFill>
                          <a:schemeClr val="tx1"/>
                        </a:solidFill>
                      </a:endParaRPr>
                    </a:p>
                  </a:txBody>
                  <a:tcPr>
                    <a:solidFill>
                      <a:schemeClr val="bg2"/>
                    </a:solidFill>
                  </a:tcPr>
                </a:tc>
                <a:extLst>
                  <a:ext uri="{0D108BD9-81ED-4DB2-BD59-A6C34878D82A}">
                    <a16:rowId xmlns:a16="http://schemas.microsoft.com/office/drawing/2014/main" val="459622574"/>
                  </a:ext>
                </a:extLst>
              </a:tr>
              <a:tr h="239258">
                <a:tc>
                  <a:txBody>
                    <a:bodyPr/>
                    <a:lstStyle/>
                    <a:p>
                      <a:r>
                        <a:rPr lang="en-US" sz="1400" b="0" dirty="0">
                          <a:solidFill>
                            <a:schemeClr val="tx1"/>
                          </a:solidFill>
                        </a:rPr>
                        <a:t>Description of a service/location + picture and Address (address is a hot link to device maps for directions)</a:t>
                      </a:r>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List of Reps/contacts with phone numbers (numbers will be live links and dial)</a:t>
                      </a:r>
                    </a:p>
                  </a:txBody>
                  <a:tcPr/>
                </a:tc>
                <a:extLst>
                  <a:ext uri="{0D108BD9-81ED-4DB2-BD59-A6C34878D82A}">
                    <a16:rowId xmlns:a16="http://schemas.microsoft.com/office/drawing/2014/main" val="2497791480"/>
                  </a:ext>
                </a:extLst>
              </a:tr>
              <a:tr h="216437">
                <a:tc>
                  <a:txBody>
                    <a:bodyPr/>
                    <a:lstStyle/>
                    <a:p>
                      <a:r>
                        <a:rPr lang="en-US" sz="1400" b="0" dirty="0">
                          <a:solidFill>
                            <a:schemeClr val="tx1"/>
                          </a:solidFill>
                        </a:rPr>
                        <a:t>Training – ancillary training advice/imbedded docs</a:t>
                      </a:r>
                    </a:p>
                  </a:txBody>
                  <a:tcPr/>
                </a:tc>
                <a:tc>
                  <a:txBody>
                    <a:bodyPr/>
                    <a:lstStyle/>
                    <a:p>
                      <a:r>
                        <a:rPr lang="en-US" sz="1400" b="0" dirty="0">
                          <a:solidFill>
                            <a:schemeClr val="tx1"/>
                          </a:solidFill>
                        </a:rPr>
                        <a:t>Directory – use conditional logic to pick items, then show content</a:t>
                      </a:r>
                    </a:p>
                  </a:txBody>
                  <a:tcPr/>
                </a:tc>
                <a:extLst>
                  <a:ext uri="{0D108BD9-81ED-4DB2-BD59-A6C34878D82A}">
                    <a16:rowId xmlns:a16="http://schemas.microsoft.com/office/drawing/2014/main" val="4246823182"/>
                  </a:ext>
                </a:extLst>
              </a:tr>
              <a:tr h="0">
                <a:tc>
                  <a:txBody>
                    <a:bodyPr/>
                    <a:lstStyle/>
                    <a:p>
                      <a:r>
                        <a:rPr lang="en-US" sz="1400" b="0" dirty="0">
                          <a:solidFill>
                            <a:schemeClr val="tx1"/>
                          </a:solidFill>
                        </a:rPr>
                        <a:t>Blog – story out an experience. Running Text…</a:t>
                      </a:r>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Short description + coupon graphic</a:t>
                      </a:r>
                    </a:p>
                  </a:txBody>
                  <a:tcPr/>
                </a:tc>
                <a:extLst>
                  <a:ext uri="{0D108BD9-81ED-4DB2-BD59-A6C34878D82A}">
                    <a16:rowId xmlns:a16="http://schemas.microsoft.com/office/drawing/2014/main" val="4121590050"/>
                  </a:ext>
                </a:extLst>
              </a:tr>
              <a:tr h="0">
                <a:tc>
                  <a:txBody>
                    <a:bodyPr/>
                    <a:lstStyle/>
                    <a:p>
                      <a:r>
                        <a:rPr lang="en-US" sz="1400" b="0" dirty="0">
                          <a:solidFill>
                            <a:schemeClr val="tx1"/>
                          </a:solidFill>
                        </a:rPr>
                        <a:t>Rankings – keep track of something interesting</a:t>
                      </a:r>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Top 5 thoughts of the day</a:t>
                      </a:r>
                    </a:p>
                  </a:txBody>
                  <a:tcPr/>
                </a:tc>
                <a:extLst>
                  <a:ext uri="{0D108BD9-81ED-4DB2-BD59-A6C34878D82A}">
                    <a16:rowId xmlns:a16="http://schemas.microsoft.com/office/drawing/2014/main" val="1759504363"/>
                  </a:ext>
                </a:extLst>
              </a:tr>
            </a:tbl>
          </a:graphicData>
        </a:graphic>
      </p:graphicFrame>
      <p:pic>
        <p:nvPicPr>
          <p:cNvPr id="7" name="Picture 6">
            <a:extLst>
              <a:ext uri="{FF2B5EF4-FFF2-40B4-BE49-F238E27FC236}">
                <a16:creationId xmlns:a16="http://schemas.microsoft.com/office/drawing/2014/main" id="{455EEFEA-6BEA-4066-A4BF-85E157E701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5988" y="1488737"/>
            <a:ext cx="2507089" cy="44568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79810198"/>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9EBF4B1-80F0-48B5-AE32-819E8AA5679E}"/>
              </a:ext>
            </a:extLst>
          </p:cNvPr>
          <p:cNvSpPr txBox="1"/>
          <p:nvPr/>
        </p:nvSpPr>
        <p:spPr>
          <a:xfrm>
            <a:off x="1750645" y="6463323"/>
            <a:ext cx="10029190" cy="153888"/>
          </a:xfrm>
          <a:prstGeom prst="rect">
            <a:avLst/>
          </a:prstGeom>
          <a:noFill/>
        </p:spPr>
        <p:txBody>
          <a:bodyPr wrap="square" lIns="0" tIns="0" rIns="0" bIns="0" rtlCol="0">
            <a:spAutoFit/>
          </a:bodyPr>
          <a:lstStyle/>
          <a:p>
            <a:pPr algn="r"/>
            <a:r>
              <a:rPr lang="en-US" sz="10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Copyright © 2001, 2021 Westlake Software, Inc.  Portions Copyright Microsoft Corp.  All Right Reserved. Confidential Information.   </a:t>
            </a:r>
          </a:p>
        </p:txBody>
      </p:sp>
      <p:sp>
        <p:nvSpPr>
          <p:cNvPr id="16" name="Rectangle 15">
            <a:extLst>
              <a:ext uri="{FF2B5EF4-FFF2-40B4-BE49-F238E27FC236}">
                <a16:creationId xmlns:a16="http://schemas.microsoft.com/office/drawing/2014/main" id="{9444CFFD-E362-44B4-B69A-37EC189CB86A}"/>
              </a:ext>
            </a:extLst>
          </p:cNvPr>
          <p:cNvSpPr/>
          <p:nvPr/>
        </p:nvSpPr>
        <p:spPr bwMode="auto">
          <a:xfrm>
            <a:off x="461108" y="457200"/>
            <a:ext cx="11261969" cy="623512"/>
          </a:xfrm>
          <a:prstGeom prst="rect">
            <a:avLst/>
          </a:prstGeom>
          <a:solidFill>
            <a:srgbClr val="F731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7" name="Title 3">
            <a:extLst>
              <a:ext uri="{FF2B5EF4-FFF2-40B4-BE49-F238E27FC236}">
                <a16:creationId xmlns:a16="http://schemas.microsoft.com/office/drawing/2014/main" id="{8C727B89-E7C5-4193-A417-F1A25FBBB2F3}"/>
              </a:ext>
            </a:extLst>
          </p:cNvPr>
          <p:cNvSpPr>
            <a:spLocks noGrp="1"/>
          </p:cNvSpPr>
          <p:nvPr>
            <p:ph type="title"/>
          </p:nvPr>
        </p:nvSpPr>
        <p:spPr>
          <a:xfrm>
            <a:off x="588263" y="457200"/>
            <a:ext cx="11018520" cy="553998"/>
          </a:xfrm>
        </p:spPr>
        <p:txBody>
          <a:bodyPr/>
          <a:lstStyle/>
          <a:p>
            <a:r>
              <a:rPr lang="en-US" dirty="0">
                <a:solidFill>
                  <a:schemeClr val="bg1"/>
                </a:solidFill>
              </a:rPr>
              <a:t>3. App Studio – Content Forms</a:t>
            </a:r>
          </a:p>
        </p:txBody>
      </p:sp>
      <p:sp>
        <p:nvSpPr>
          <p:cNvPr id="15" name="TextBox 14">
            <a:extLst>
              <a:ext uri="{FF2B5EF4-FFF2-40B4-BE49-F238E27FC236}">
                <a16:creationId xmlns:a16="http://schemas.microsoft.com/office/drawing/2014/main" id="{B17B436D-82AC-41E7-A630-FBE5A688F48E}"/>
              </a:ext>
            </a:extLst>
          </p:cNvPr>
          <p:cNvSpPr txBox="1"/>
          <p:nvPr/>
        </p:nvSpPr>
        <p:spPr>
          <a:xfrm>
            <a:off x="461108" y="1239499"/>
            <a:ext cx="7768492" cy="1107996"/>
          </a:xfrm>
          <a:prstGeom prst="rect">
            <a:avLst/>
          </a:prstGeom>
          <a:noFill/>
        </p:spPr>
        <p:txBody>
          <a:bodyPr wrap="square" lIns="0" tIns="0" rIns="0" bIns="0" rtlCol="0">
            <a:spAutoFit/>
          </a:bodyPr>
          <a:lstStyle/>
          <a:p>
            <a:r>
              <a:rPr lang="en-US" sz="2400" b="1" dirty="0">
                <a:latin typeface="Segoe UI Semilight" panose="020B0402040204020203" pitchFamily="34" charset="0"/>
                <a:cs typeface="Segoe UI Semilight" panose="020B0402040204020203" pitchFamily="34" charset="0"/>
              </a:rPr>
              <a:t>Click on Create/Create New Form from the App Studio: </a:t>
            </a:r>
          </a:p>
          <a:p>
            <a:pPr marL="285750" indent="-285750">
              <a:buFont typeface="Arial" panose="020B0604020202020204" pitchFamily="34" charset="0"/>
              <a:buChar char="•"/>
            </a:pPr>
            <a:endParaRPr lang="en-US" sz="2400" b="1" dirty="0">
              <a:solidFill>
                <a:schemeClr val="accent5"/>
              </a:solidFill>
              <a:latin typeface="Segoe UI Semilight" panose="020B0402040204020203" pitchFamily="34" charset="0"/>
              <a:cs typeface="Segoe UI Semilight" panose="020B0402040204020203" pitchFamily="34" charset="0"/>
            </a:endParaRPr>
          </a:p>
          <a:p>
            <a:r>
              <a:rPr lang="en-US" sz="2400" b="1" dirty="0">
                <a:solidFill>
                  <a:srgbClr val="00B050"/>
                </a:solidFill>
                <a:latin typeface="Segoe UI Semilight" panose="020B0402040204020203" pitchFamily="34" charset="0"/>
                <a:cs typeface="Segoe UI Semilight" panose="020B0402040204020203" pitchFamily="34" charset="0"/>
              </a:rPr>
              <a:t>     App Studio  &gt;&gt; Forms Tab &gt;&gt; Create New Form Button</a:t>
            </a:r>
          </a:p>
        </p:txBody>
      </p:sp>
      <p:pic>
        <p:nvPicPr>
          <p:cNvPr id="3" name="Picture 2">
            <a:extLst>
              <a:ext uri="{FF2B5EF4-FFF2-40B4-BE49-F238E27FC236}">
                <a16:creationId xmlns:a16="http://schemas.microsoft.com/office/drawing/2014/main" id="{AEFF1B41-AF90-4AE5-B4A2-AF312E7FF2A2}"/>
              </a:ext>
            </a:extLst>
          </p:cNvPr>
          <p:cNvPicPr>
            <a:picLocks noChangeAspect="1"/>
          </p:cNvPicPr>
          <p:nvPr/>
        </p:nvPicPr>
        <p:blipFill>
          <a:blip r:embed="rId2"/>
          <a:stretch>
            <a:fillRect/>
          </a:stretch>
        </p:blipFill>
        <p:spPr>
          <a:xfrm>
            <a:off x="1791554" y="2514696"/>
            <a:ext cx="8601075" cy="3781425"/>
          </a:xfrm>
          <a:prstGeom prst="rect">
            <a:avLst/>
          </a:prstGeom>
        </p:spPr>
      </p:pic>
    </p:spTree>
    <p:extLst>
      <p:ext uri="{BB962C8B-B14F-4D97-AF65-F5344CB8AC3E}">
        <p14:creationId xmlns:p14="http://schemas.microsoft.com/office/powerpoint/2010/main" val="192645681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9EBF4B1-80F0-48B5-AE32-819E8AA5679E}"/>
              </a:ext>
            </a:extLst>
          </p:cNvPr>
          <p:cNvSpPr txBox="1"/>
          <p:nvPr/>
        </p:nvSpPr>
        <p:spPr>
          <a:xfrm>
            <a:off x="1750645" y="6463323"/>
            <a:ext cx="10029190" cy="153888"/>
          </a:xfrm>
          <a:prstGeom prst="rect">
            <a:avLst/>
          </a:prstGeom>
          <a:noFill/>
        </p:spPr>
        <p:txBody>
          <a:bodyPr wrap="square" lIns="0" tIns="0" rIns="0" bIns="0" rtlCol="0">
            <a:spAutoFit/>
          </a:bodyPr>
          <a:lstStyle/>
          <a:p>
            <a:pPr algn="r"/>
            <a:r>
              <a:rPr lang="en-US" sz="10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Copyright © 2001, 2021 Westlake Software, Inc.  Portions Copyright Microsoft Corp.  All Right Reserved. Confidential Information.   </a:t>
            </a:r>
          </a:p>
        </p:txBody>
      </p:sp>
      <p:sp>
        <p:nvSpPr>
          <p:cNvPr id="16" name="Rectangle 15">
            <a:extLst>
              <a:ext uri="{FF2B5EF4-FFF2-40B4-BE49-F238E27FC236}">
                <a16:creationId xmlns:a16="http://schemas.microsoft.com/office/drawing/2014/main" id="{9444CFFD-E362-44B4-B69A-37EC189CB86A}"/>
              </a:ext>
            </a:extLst>
          </p:cNvPr>
          <p:cNvSpPr/>
          <p:nvPr/>
        </p:nvSpPr>
        <p:spPr bwMode="auto">
          <a:xfrm>
            <a:off x="461108" y="457200"/>
            <a:ext cx="11261969" cy="623512"/>
          </a:xfrm>
          <a:prstGeom prst="rect">
            <a:avLst/>
          </a:prstGeom>
          <a:solidFill>
            <a:srgbClr val="F731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7" name="Title 3">
            <a:extLst>
              <a:ext uri="{FF2B5EF4-FFF2-40B4-BE49-F238E27FC236}">
                <a16:creationId xmlns:a16="http://schemas.microsoft.com/office/drawing/2014/main" id="{8C727B89-E7C5-4193-A417-F1A25FBBB2F3}"/>
              </a:ext>
            </a:extLst>
          </p:cNvPr>
          <p:cNvSpPr>
            <a:spLocks noGrp="1"/>
          </p:cNvSpPr>
          <p:nvPr>
            <p:ph type="title"/>
          </p:nvPr>
        </p:nvSpPr>
        <p:spPr>
          <a:xfrm>
            <a:off x="588263" y="457200"/>
            <a:ext cx="11018520" cy="553998"/>
          </a:xfrm>
        </p:spPr>
        <p:txBody>
          <a:bodyPr/>
          <a:lstStyle/>
          <a:p>
            <a:r>
              <a:rPr lang="en-US" dirty="0">
                <a:solidFill>
                  <a:schemeClr val="bg1"/>
                </a:solidFill>
              </a:rPr>
              <a:t>3. App Studio – Content Forms</a:t>
            </a:r>
          </a:p>
        </p:txBody>
      </p:sp>
      <p:sp>
        <p:nvSpPr>
          <p:cNvPr id="15" name="TextBox 14">
            <a:extLst>
              <a:ext uri="{FF2B5EF4-FFF2-40B4-BE49-F238E27FC236}">
                <a16:creationId xmlns:a16="http://schemas.microsoft.com/office/drawing/2014/main" id="{B17B436D-82AC-41E7-A630-FBE5A688F48E}"/>
              </a:ext>
            </a:extLst>
          </p:cNvPr>
          <p:cNvSpPr txBox="1"/>
          <p:nvPr/>
        </p:nvSpPr>
        <p:spPr>
          <a:xfrm>
            <a:off x="461108" y="1366700"/>
            <a:ext cx="7768492" cy="738664"/>
          </a:xfrm>
          <a:prstGeom prst="rect">
            <a:avLst/>
          </a:prstGeom>
          <a:noFill/>
        </p:spPr>
        <p:txBody>
          <a:bodyPr wrap="square" lIns="0" tIns="0" rIns="0" bIns="0" rtlCol="0">
            <a:spAutoFit/>
          </a:bodyPr>
          <a:lstStyle/>
          <a:p>
            <a:pPr marL="457200" indent="-457200">
              <a:buFont typeface="+mj-lt"/>
              <a:buAutoNum type="arabicPeriod"/>
            </a:pPr>
            <a:r>
              <a:rPr lang="en-US" sz="2400" b="1" dirty="0">
                <a:latin typeface="Segoe UI Semilight" panose="020B0402040204020203" pitchFamily="34" charset="0"/>
                <a:cs typeface="Segoe UI Semilight" panose="020B0402040204020203" pitchFamily="34" charset="0"/>
              </a:rPr>
              <a:t>Select Style as Content Page</a:t>
            </a:r>
          </a:p>
          <a:p>
            <a:pPr marL="457200" indent="-457200">
              <a:buFont typeface="+mj-lt"/>
              <a:buAutoNum type="arabicPeriod"/>
            </a:pPr>
            <a:r>
              <a:rPr lang="en-US" sz="2400" b="1" dirty="0">
                <a:latin typeface="Segoe UI Semilight" panose="020B0402040204020203" pitchFamily="34" charset="0"/>
                <a:cs typeface="Segoe UI Semilight" panose="020B0402040204020203" pitchFamily="34" charset="0"/>
              </a:rPr>
              <a:t>Click next… start your content </a:t>
            </a:r>
            <a:endParaRPr lang="en-US" sz="2400" b="1" dirty="0">
              <a:solidFill>
                <a:schemeClr val="accent5"/>
              </a:solidFill>
              <a:latin typeface="Segoe UI Semilight" panose="020B0402040204020203" pitchFamily="34" charset="0"/>
              <a:cs typeface="Segoe UI Semilight" panose="020B0402040204020203" pitchFamily="34" charset="0"/>
            </a:endParaRPr>
          </a:p>
        </p:txBody>
      </p:sp>
      <p:pic>
        <p:nvPicPr>
          <p:cNvPr id="6" name="Picture 5">
            <a:extLst>
              <a:ext uri="{FF2B5EF4-FFF2-40B4-BE49-F238E27FC236}">
                <a16:creationId xmlns:a16="http://schemas.microsoft.com/office/drawing/2014/main" id="{562C12EC-76B9-47FF-BA63-E2A0BCA0F1DC}"/>
              </a:ext>
            </a:extLst>
          </p:cNvPr>
          <p:cNvPicPr>
            <a:picLocks noChangeAspect="1"/>
          </p:cNvPicPr>
          <p:nvPr/>
        </p:nvPicPr>
        <p:blipFill>
          <a:blip r:embed="rId2"/>
          <a:stretch>
            <a:fillRect/>
          </a:stretch>
        </p:blipFill>
        <p:spPr>
          <a:xfrm>
            <a:off x="334616" y="2384222"/>
            <a:ext cx="6180952" cy="2561905"/>
          </a:xfrm>
          <a:prstGeom prst="rect">
            <a:avLst/>
          </a:prstGeom>
        </p:spPr>
      </p:pic>
      <p:sp>
        <p:nvSpPr>
          <p:cNvPr id="13" name="TextBox 12">
            <a:extLst>
              <a:ext uri="{FF2B5EF4-FFF2-40B4-BE49-F238E27FC236}">
                <a16:creationId xmlns:a16="http://schemas.microsoft.com/office/drawing/2014/main" id="{1B0E37E3-26D5-47FB-AE28-8A0BDDBA5180}"/>
              </a:ext>
            </a:extLst>
          </p:cNvPr>
          <p:cNvSpPr txBox="1"/>
          <p:nvPr/>
        </p:nvSpPr>
        <p:spPr>
          <a:xfrm>
            <a:off x="7056316" y="1642074"/>
            <a:ext cx="4674576" cy="3816429"/>
          </a:xfrm>
          <a:prstGeom prst="rect">
            <a:avLst/>
          </a:prstGeom>
          <a:noFill/>
        </p:spPr>
        <p:txBody>
          <a:bodyPr wrap="square" lIns="0" tIns="0" rIns="0" bIns="0" rtlCol="0">
            <a:spAutoFit/>
          </a:bodyPr>
          <a:lstStyle/>
          <a:p>
            <a:r>
              <a:rPr lang="en-US" sz="2400" b="1" dirty="0">
                <a:solidFill>
                  <a:srgbClr val="F7315A"/>
                </a:solidFill>
                <a:latin typeface="Segoe UI Semilight" panose="020B0402040204020203" pitchFamily="34" charset="0"/>
                <a:cs typeface="Segoe UI Semilight" panose="020B0402040204020203" pitchFamily="34" charset="0"/>
              </a:rPr>
              <a:t>Common Mistake/Easy Fix </a:t>
            </a:r>
          </a:p>
          <a:p>
            <a:endParaRPr lang="en-US" sz="2400" b="1" dirty="0">
              <a:latin typeface="Segoe UI Semilight" panose="020B0402040204020203" pitchFamily="34" charset="0"/>
              <a:cs typeface="Segoe UI Semilight" panose="020B0402040204020203" pitchFamily="34" charset="0"/>
            </a:endParaRPr>
          </a:p>
          <a:p>
            <a:r>
              <a:rPr lang="en-US" sz="1600" dirty="0">
                <a:latin typeface="Segoe UI Semilight" panose="020B0402040204020203" pitchFamily="34" charset="0"/>
                <a:cs typeface="Segoe UI Semilight" panose="020B0402040204020203" pitchFamily="34" charset="0"/>
              </a:rPr>
              <a:t>If you noted a form for submission as Content or Content a form for submission, you can go back and change this by selecting the other style. </a:t>
            </a:r>
          </a:p>
          <a:p>
            <a:endParaRPr lang="en-US" sz="1600" b="1" dirty="0">
              <a:latin typeface="Segoe UI Semilight" panose="020B0402040204020203" pitchFamily="34" charset="0"/>
              <a:cs typeface="Segoe UI Semilight" panose="020B0402040204020203" pitchFamily="34" charset="0"/>
            </a:endParaRPr>
          </a:p>
          <a:p>
            <a:r>
              <a:rPr lang="en-US" sz="1600" b="1" dirty="0">
                <a:solidFill>
                  <a:srgbClr val="F7315A"/>
                </a:solidFill>
                <a:latin typeface="Segoe UI Semilight" panose="020B0402040204020203" pitchFamily="34" charset="0"/>
                <a:cs typeface="Segoe UI Semilight" panose="020B0402040204020203" pitchFamily="34" charset="0"/>
              </a:rPr>
              <a:t>How do you know you make a mistake? </a:t>
            </a:r>
          </a:p>
          <a:p>
            <a:endParaRPr lang="en-US" sz="1600" b="1" dirty="0">
              <a:latin typeface="Segoe UI Semilight" panose="020B0402040204020203" pitchFamily="34" charset="0"/>
              <a:cs typeface="Segoe UI Semilight" panose="020B0402040204020203" pitchFamily="34" charset="0"/>
            </a:endParaRPr>
          </a:p>
          <a:p>
            <a:pPr marL="285750" indent="-285750">
              <a:buFont typeface="Arial" panose="020B0604020202020204" pitchFamily="34" charset="0"/>
              <a:buChar char="•"/>
            </a:pPr>
            <a:r>
              <a:rPr lang="en-US" sz="1600" dirty="0">
                <a:latin typeface="Segoe UI Semilight" panose="020B0402040204020203" pitchFamily="34" charset="0"/>
                <a:cs typeface="Segoe UI Semilight" panose="020B0402040204020203" pitchFamily="34" charset="0"/>
              </a:rPr>
              <a:t>Your content has a Submit button and when you click back it asked for you want to save.  </a:t>
            </a:r>
          </a:p>
          <a:p>
            <a:pPr marL="285750" indent="-285750">
              <a:buFont typeface="Arial" panose="020B0604020202020204" pitchFamily="34" charset="0"/>
              <a:buChar char="•"/>
            </a:pPr>
            <a:endParaRPr lang="en-US" sz="1600" dirty="0">
              <a:latin typeface="Segoe UI Semilight" panose="020B0402040204020203" pitchFamily="34" charset="0"/>
              <a:cs typeface="Segoe UI Semilight" panose="020B0402040204020203" pitchFamily="34" charset="0"/>
            </a:endParaRPr>
          </a:p>
          <a:p>
            <a:pPr marL="285750" indent="-285750">
              <a:buFont typeface="Arial" panose="020B0604020202020204" pitchFamily="34" charset="0"/>
              <a:buChar char="•"/>
            </a:pPr>
            <a:r>
              <a:rPr lang="en-US" sz="1600" dirty="0">
                <a:latin typeface="Segoe UI Semilight" panose="020B0402040204020203" pitchFamily="34" charset="0"/>
                <a:cs typeface="Segoe UI Semilight" panose="020B0402040204020203" pitchFamily="34" charset="0"/>
              </a:rPr>
              <a:t>Your form has no submit button and the user can not save. </a:t>
            </a:r>
          </a:p>
          <a:p>
            <a:endParaRPr lang="en-US" sz="2400" b="1" dirty="0">
              <a:solidFill>
                <a:schemeClr val="accent5"/>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46093608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9EBF4B1-80F0-48B5-AE32-819E8AA5679E}"/>
              </a:ext>
            </a:extLst>
          </p:cNvPr>
          <p:cNvSpPr txBox="1"/>
          <p:nvPr/>
        </p:nvSpPr>
        <p:spPr>
          <a:xfrm>
            <a:off x="1750645" y="6463323"/>
            <a:ext cx="10029190" cy="153888"/>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pPr algn="r"/>
            <a:r>
              <a:rPr lang="en-US" sz="10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Copyright © 2001, 2021 Westlake Software, Inc.  Portions Copyright Microsoft Corp.  All Right Reserved. Confidential Information.   </a:t>
            </a:r>
          </a:p>
        </p:txBody>
      </p:sp>
      <p:sp>
        <p:nvSpPr>
          <p:cNvPr id="16" name="Rectangle 15">
            <a:extLst>
              <a:ext uri="{FF2B5EF4-FFF2-40B4-BE49-F238E27FC236}">
                <a16:creationId xmlns:a16="http://schemas.microsoft.com/office/drawing/2014/main" id="{9444CFFD-E362-44B4-B69A-37EC189CB86A}"/>
              </a:ext>
            </a:extLst>
          </p:cNvPr>
          <p:cNvSpPr/>
          <p:nvPr/>
        </p:nvSpPr>
        <p:spPr bwMode="auto">
          <a:xfrm>
            <a:off x="461108" y="457200"/>
            <a:ext cx="11261969" cy="623512"/>
          </a:xfrm>
          <a:prstGeom prst="rect">
            <a:avLst/>
          </a:prstGeom>
          <a:solidFill>
            <a:srgbClr val="F731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7" name="Title 3">
            <a:extLst>
              <a:ext uri="{FF2B5EF4-FFF2-40B4-BE49-F238E27FC236}">
                <a16:creationId xmlns:a16="http://schemas.microsoft.com/office/drawing/2014/main" id="{8C727B89-E7C5-4193-A417-F1A25FBBB2F3}"/>
              </a:ext>
            </a:extLst>
          </p:cNvPr>
          <p:cNvSpPr>
            <a:spLocks noGrp="1"/>
          </p:cNvSpPr>
          <p:nvPr>
            <p:ph type="title"/>
          </p:nvPr>
        </p:nvSpPr>
        <p:spPr>
          <a:xfrm>
            <a:off x="588263" y="457200"/>
            <a:ext cx="11018520" cy="553998"/>
          </a:xfrm>
        </p:spPr>
        <p:txBody>
          <a:bodyPr/>
          <a:lstStyle/>
          <a:p>
            <a:r>
              <a:rPr lang="en-US" dirty="0">
                <a:solidFill>
                  <a:schemeClr val="bg1"/>
                </a:solidFill>
              </a:rPr>
              <a:t>3. App Studio – Content Form Examples</a:t>
            </a:r>
          </a:p>
        </p:txBody>
      </p:sp>
      <p:pic>
        <p:nvPicPr>
          <p:cNvPr id="3" name="Picture 2" descr="Text&#10;&#10;Description automatically generated">
            <a:extLst>
              <a:ext uri="{FF2B5EF4-FFF2-40B4-BE49-F238E27FC236}">
                <a16:creationId xmlns:a16="http://schemas.microsoft.com/office/drawing/2014/main" id="{6C822A5B-7478-4555-A283-3C3BDB6DD1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7023" y="2296596"/>
            <a:ext cx="2200170" cy="3911413"/>
          </a:xfrm>
          <a:prstGeom prst="rect">
            <a:avLst/>
          </a:prstGeom>
          <a:effectLst>
            <a:outerShdw blurRad="50800" dist="38100" dir="2700000" algn="tl" rotWithShape="0">
              <a:prstClr val="black">
                <a:alpha val="40000"/>
              </a:prstClr>
            </a:outerShdw>
          </a:effectLst>
        </p:spPr>
      </p:pic>
      <p:pic>
        <p:nvPicPr>
          <p:cNvPr id="5" name="Picture 4" descr="A picture containing text, screenshot, newspaper&#10;&#10;Description automatically generated">
            <a:extLst>
              <a:ext uri="{FF2B5EF4-FFF2-40B4-BE49-F238E27FC236}">
                <a16:creationId xmlns:a16="http://schemas.microsoft.com/office/drawing/2014/main" id="{BF54EBB2-A6A0-4446-BA04-D49A889CBF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3771" y="1305380"/>
            <a:ext cx="1805583" cy="3209925"/>
          </a:xfrm>
          <a:prstGeom prst="rect">
            <a:avLst/>
          </a:prstGeom>
          <a:effectLst>
            <a:outerShdw blurRad="50800" dist="38100" dir="2700000" algn="tl" rotWithShape="0">
              <a:prstClr val="black">
                <a:alpha val="40000"/>
              </a:prstClr>
            </a:outerShdw>
          </a:effectLst>
        </p:spPr>
      </p:pic>
      <p:pic>
        <p:nvPicPr>
          <p:cNvPr id="8" name="Picture 7" descr="Graphical user interface, text, application&#10;&#10;Description automatically generated">
            <a:extLst>
              <a:ext uri="{FF2B5EF4-FFF2-40B4-BE49-F238E27FC236}">
                <a16:creationId xmlns:a16="http://schemas.microsoft.com/office/drawing/2014/main" id="{1E4FC74B-768A-4079-805A-B3E84E74DC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709" y="1290591"/>
            <a:ext cx="2222034" cy="3950281"/>
          </a:xfrm>
          <a:prstGeom prst="rect">
            <a:avLst/>
          </a:prstGeom>
          <a:effectLst>
            <a:outerShdw blurRad="50800" dist="38100" dir="2700000" algn="tl" rotWithShape="0">
              <a:prstClr val="black">
                <a:alpha val="40000"/>
              </a:prstClr>
            </a:outerShdw>
          </a:effectLst>
        </p:spPr>
      </p:pic>
      <p:pic>
        <p:nvPicPr>
          <p:cNvPr id="14" name="Picture 13" descr="A picture containing map&#10;&#10;Description automatically generated">
            <a:extLst>
              <a:ext uri="{FF2B5EF4-FFF2-40B4-BE49-F238E27FC236}">
                <a16:creationId xmlns:a16="http://schemas.microsoft.com/office/drawing/2014/main" id="{83F43440-0AFF-4892-A144-C7CD58B619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8298" y="2647694"/>
            <a:ext cx="1813409" cy="3223838"/>
          </a:xfrm>
          <a:prstGeom prst="rect">
            <a:avLst/>
          </a:prstGeom>
          <a:effectLst>
            <a:outerShdw blurRad="50800" dist="38100" dir="2700000" algn="tl" rotWithShape="0">
              <a:prstClr val="black">
                <a:alpha val="40000"/>
              </a:prstClr>
            </a:outerShdw>
          </a:effectLst>
        </p:spPr>
      </p:pic>
      <p:pic>
        <p:nvPicPr>
          <p:cNvPr id="19" name="Picture 18" descr="Graphical user interface, website&#10;&#10;Description automatically generated">
            <a:extLst>
              <a:ext uri="{FF2B5EF4-FFF2-40B4-BE49-F238E27FC236}">
                <a16:creationId xmlns:a16="http://schemas.microsoft.com/office/drawing/2014/main" id="{990B7C53-D9B2-4993-85FE-440409B606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6886" y="1251723"/>
            <a:ext cx="2199897" cy="4505325"/>
          </a:xfrm>
          <a:prstGeom prst="rect">
            <a:avLst/>
          </a:prstGeom>
          <a:effectLst>
            <a:outerShdw blurRad="50800" dist="38100" dir="2700000" algn="tl" rotWithShape="0">
              <a:prstClr val="black">
                <a:alpha val="40000"/>
              </a:prstClr>
            </a:outerShdw>
          </a:effectLst>
        </p:spPr>
      </p:pic>
      <p:pic>
        <p:nvPicPr>
          <p:cNvPr id="21" name="Picture 20" descr="Graphical user interface, text, application&#10;&#10;Description automatically generated">
            <a:extLst>
              <a:ext uri="{FF2B5EF4-FFF2-40B4-BE49-F238E27FC236}">
                <a16:creationId xmlns:a16="http://schemas.microsoft.com/office/drawing/2014/main" id="{0592E616-5920-49D1-B244-42B4C4355D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04683" y="1251723"/>
            <a:ext cx="2199897" cy="4522012"/>
          </a:xfrm>
          <a:prstGeom prst="rect">
            <a:avLst/>
          </a:prstGeom>
          <a:effectLst>
            <a:outerShdw blurRad="50800" dist="38100" dir="2700000" algn="tl" rotWithShape="0">
              <a:prstClr val="black">
                <a:alpha val="40000"/>
              </a:prstClr>
            </a:outerShdw>
          </a:effectLst>
        </p:spPr>
      </p:pic>
      <p:pic>
        <p:nvPicPr>
          <p:cNvPr id="23" name="Picture 22" descr="Map&#10;&#10;Description automatically generated">
            <a:extLst>
              <a:ext uri="{FF2B5EF4-FFF2-40B4-BE49-F238E27FC236}">
                <a16:creationId xmlns:a16="http://schemas.microsoft.com/office/drawing/2014/main" id="{748C46A3-80A0-43DD-9BE3-34D284ACB5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28849" y="3400798"/>
            <a:ext cx="1365670" cy="28072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4618408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9EBF4B1-80F0-48B5-AE32-819E8AA5679E}"/>
              </a:ext>
            </a:extLst>
          </p:cNvPr>
          <p:cNvSpPr txBox="1"/>
          <p:nvPr/>
        </p:nvSpPr>
        <p:spPr>
          <a:xfrm>
            <a:off x="1750645" y="6463323"/>
            <a:ext cx="10029190" cy="153888"/>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pPr algn="r"/>
            <a:r>
              <a:rPr lang="en-US" sz="10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Copyright © 2001, 2021 Westlake Software, Inc.  Portions Copyright Microsoft Corp.  All Right Reserved. Confidential Information.   </a:t>
            </a:r>
          </a:p>
        </p:txBody>
      </p:sp>
      <p:sp>
        <p:nvSpPr>
          <p:cNvPr id="16" name="Rectangle 15">
            <a:extLst>
              <a:ext uri="{FF2B5EF4-FFF2-40B4-BE49-F238E27FC236}">
                <a16:creationId xmlns:a16="http://schemas.microsoft.com/office/drawing/2014/main" id="{9444CFFD-E362-44B4-B69A-37EC189CB86A}"/>
              </a:ext>
            </a:extLst>
          </p:cNvPr>
          <p:cNvSpPr/>
          <p:nvPr/>
        </p:nvSpPr>
        <p:spPr bwMode="auto">
          <a:xfrm>
            <a:off x="461108" y="457200"/>
            <a:ext cx="11261969" cy="623512"/>
          </a:xfrm>
          <a:prstGeom prst="rect">
            <a:avLst/>
          </a:prstGeom>
          <a:solidFill>
            <a:srgbClr val="F731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7" name="Title 3">
            <a:extLst>
              <a:ext uri="{FF2B5EF4-FFF2-40B4-BE49-F238E27FC236}">
                <a16:creationId xmlns:a16="http://schemas.microsoft.com/office/drawing/2014/main" id="{8C727B89-E7C5-4193-A417-F1A25FBBB2F3}"/>
              </a:ext>
            </a:extLst>
          </p:cNvPr>
          <p:cNvSpPr>
            <a:spLocks noGrp="1"/>
          </p:cNvSpPr>
          <p:nvPr>
            <p:ph type="title"/>
          </p:nvPr>
        </p:nvSpPr>
        <p:spPr>
          <a:xfrm>
            <a:off x="588263" y="457200"/>
            <a:ext cx="11018520" cy="553998"/>
          </a:xfrm>
        </p:spPr>
        <p:txBody>
          <a:bodyPr/>
          <a:lstStyle/>
          <a:p>
            <a:r>
              <a:rPr lang="en-US" dirty="0">
                <a:solidFill>
                  <a:schemeClr val="bg1"/>
                </a:solidFill>
              </a:rPr>
              <a:t>3. App Studio – Settings</a:t>
            </a:r>
          </a:p>
        </p:txBody>
      </p:sp>
      <p:pic>
        <p:nvPicPr>
          <p:cNvPr id="4" name="Picture 3">
            <a:extLst>
              <a:ext uri="{FF2B5EF4-FFF2-40B4-BE49-F238E27FC236}">
                <a16:creationId xmlns:a16="http://schemas.microsoft.com/office/drawing/2014/main" id="{F3A25302-CE23-490C-8883-AA70821CB88C}"/>
              </a:ext>
            </a:extLst>
          </p:cNvPr>
          <p:cNvPicPr>
            <a:picLocks noChangeAspect="1"/>
          </p:cNvPicPr>
          <p:nvPr/>
        </p:nvPicPr>
        <p:blipFill>
          <a:blip r:embed="rId2"/>
          <a:stretch>
            <a:fillRect/>
          </a:stretch>
        </p:blipFill>
        <p:spPr>
          <a:xfrm>
            <a:off x="1401616" y="2605294"/>
            <a:ext cx="9380952" cy="3304762"/>
          </a:xfrm>
          <a:prstGeom prst="rect">
            <a:avLst/>
          </a:prstGeom>
        </p:spPr>
      </p:pic>
      <p:sp>
        <p:nvSpPr>
          <p:cNvPr id="15" name="TextBox 14">
            <a:extLst>
              <a:ext uri="{FF2B5EF4-FFF2-40B4-BE49-F238E27FC236}">
                <a16:creationId xmlns:a16="http://schemas.microsoft.com/office/drawing/2014/main" id="{4CFA13EB-7F9C-4822-AF34-CEFCE704506F}"/>
              </a:ext>
            </a:extLst>
          </p:cNvPr>
          <p:cNvSpPr txBox="1"/>
          <p:nvPr/>
        </p:nvSpPr>
        <p:spPr>
          <a:xfrm>
            <a:off x="461108" y="1366700"/>
            <a:ext cx="11006992" cy="1107996"/>
          </a:xfrm>
          <a:prstGeom prst="rect">
            <a:avLst/>
          </a:prstGeom>
          <a:noFill/>
        </p:spPr>
        <p:txBody>
          <a:bodyPr wrap="square" lIns="0" tIns="0" rIns="0" bIns="0" rtlCol="0">
            <a:spAutoFit/>
          </a:bodyPr>
          <a:lstStyle/>
          <a:p>
            <a:r>
              <a:rPr lang="en-US" sz="2400" b="1" dirty="0">
                <a:latin typeface="Segoe UI Semilight" panose="020B0402040204020203" pitchFamily="34" charset="0"/>
                <a:cs typeface="Segoe UI Semilight" panose="020B0402040204020203" pitchFamily="34" charset="0"/>
              </a:rPr>
              <a:t>Settings option supports a default studio page if you find yourself going to particular page more often (such as the Menus &amp; Icons page).  Additional Settings items will be added as the system grows. </a:t>
            </a:r>
            <a:endParaRPr lang="en-US" sz="2400" b="1" dirty="0">
              <a:solidFill>
                <a:schemeClr val="accent5"/>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73507264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9EBF4B1-80F0-48B5-AE32-819E8AA5679E}"/>
              </a:ext>
            </a:extLst>
          </p:cNvPr>
          <p:cNvSpPr txBox="1"/>
          <p:nvPr/>
        </p:nvSpPr>
        <p:spPr>
          <a:xfrm>
            <a:off x="1750645" y="6463323"/>
            <a:ext cx="10029190" cy="153888"/>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pPr algn="r"/>
            <a:r>
              <a:rPr lang="en-US" sz="10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Copyright © 2001, 2021 Westlake Software, Inc.  Portions Copyright Microsoft Corp.  All Right Reserved. Confidential Information.   </a:t>
            </a:r>
          </a:p>
        </p:txBody>
      </p:sp>
      <p:sp>
        <p:nvSpPr>
          <p:cNvPr id="16" name="Rectangle 15">
            <a:extLst>
              <a:ext uri="{FF2B5EF4-FFF2-40B4-BE49-F238E27FC236}">
                <a16:creationId xmlns:a16="http://schemas.microsoft.com/office/drawing/2014/main" id="{9444CFFD-E362-44B4-B69A-37EC189CB86A}"/>
              </a:ext>
            </a:extLst>
          </p:cNvPr>
          <p:cNvSpPr/>
          <p:nvPr/>
        </p:nvSpPr>
        <p:spPr bwMode="auto">
          <a:xfrm>
            <a:off x="461108" y="457200"/>
            <a:ext cx="11261969" cy="623512"/>
          </a:xfrm>
          <a:prstGeom prst="rect">
            <a:avLst/>
          </a:prstGeom>
          <a:solidFill>
            <a:srgbClr val="F731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7" name="Title 3">
            <a:extLst>
              <a:ext uri="{FF2B5EF4-FFF2-40B4-BE49-F238E27FC236}">
                <a16:creationId xmlns:a16="http://schemas.microsoft.com/office/drawing/2014/main" id="{8C727B89-E7C5-4193-A417-F1A25FBBB2F3}"/>
              </a:ext>
            </a:extLst>
          </p:cNvPr>
          <p:cNvSpPr>
            <a:spLocks noGrp="1"/>
          </p:cNvSpPr>
          <p:nvPr>
            <p:ph type="title"/>
          </p:nvPr>
        </p:nvSpPr>
        <p:spPr>
          <a:xfrm>
            <a:off x="588263" y="457200"/>
            <a:ext cx="11018520" cy="553998"/>
          </a:xfrm>
        </p:spPr>
        <p:txBody>
          <a:bodyPr/>
          <a:lstStyle/>
          <a:p>
            <a:r>
              <a:rPr lang="en-US" dirty="0">
                <a:solidFill>
                  <a:schemeClr val="bg1"/>
                </a:solidFill>
              </a:rPr>
              <a:t>Admin Preview for simulating a REP 4.0 user</a:t>
            </a:r>
          </a:p>
        </p:txBody>
      </p:sp>
      <p:sp>
        <p:nvSpPr>
          <p:cNvPr id="15" name="TextBox 14">
            <a:extLst>
              <a:ext uri="{FF2B5EF4-FFF2-40B4-BE49-F238E27FC236}">
                <a16:creationId xmlns:a16="http://schemas.microsoft.com/office/drawing/2014/main" id="{4CFA13EB-7F9C-4822-AF34-CEFCE704506F}"/>
              </a:ext>
            </a:extLst>
          </p:cNvPr>
          <p:cNvSpPr txBox="1"/>
          <p:nvPr/>
        </p:nvSpPr>
        <p:spPr>
          <a:xfrm>
            <a:off x="461108" y="1366700"/>
            <a:ext cx="11006992" cy="2323072"/>
          </a:xfrm>
          <a:prstGeom prst="rect">
            <a:avLst/>
          </a:prstGeom>
          <a:noFill/>
        </p:spPr>
        <p:txBody>
          <a:bodyPr wrap="square" lIns="0" tIns="0" rIns="0" bIns="0" rtlCol="0">
            <a:spAutoFit/>
          </a:bodyPr>
          <a:lstStyle/>
          <a:p>
            <a:r>
              <a:rPr lang="en-US" sz="2400" b="1" dirty="0">
                <a:latin typeface="Segoe UI Semilight" panose="020B0402040204020203" pitchFamily="34" charset="0"/>
                <a:cs typeface="Segoe UI Semilight" panose="020B0402040204020203" pitchFamily="34" charset="0"/>
              </a:rPr>
              <a:t>To view what a specific Rep is seeing on the app:</a:t>
            </a:r>
          </a:p>
          <a:p>
            <a:pPr marL="800100" lvl="1" indent="-342900">
              <a:lnSpc>
                <a:spcPct val="107000"/>
              </a:lnSpc>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Times New Roman" panose="02020603050405020304" pitchFamily="18" charset="0"/>
              </a:rPr>
              <a:t>Works on REP 4.0 apps only</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Times New Roman" panose="02020603050405020304" pitchFamily="18" charset="0"/>
              </a:rPr>
              <a:t>Provides “Read only” access (will not submit a report)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Times New Roman" panose="02020603050405020304" pitchFamily="18" charset="0"/>
              </a:rPr>
              <a:t>Enter 999 prefix plus the Rep’s 10-digit ID</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Times New Roman" panose="02020603050405020304" pitchFamily="18" charset="0"/>
              </a:rPr>
              <a:t>No password needed</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800"/>
              </a:spcAft>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Times New Roman" panose="02020603050405020304" pitchFamily="18" charset="0"/>
              </a:rPr>
              <a:t>Click “Sign In”</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b="1" dirty="0">
              <a:latin typeface="Segoe UI Semilight" panose="020B0402040204020203" pitchFamily="34" charset="0"/>
              <a:cs typeface="Segoe UI Semilight" panose="020B0402040204020203" pitchFamily="34" charset="0"/>
            </a:endParaRPr>
          </a:p>
        </p:txBody>
      </p:sp>
      <p:pic>
        <p:nvPicPr>
          <p:cNvPr id="7" name="Picture 6">
            <a:extLst>
              <a:ext uri="{FF2B5EF4-FFF2-40B4-BE49-F238E27FC236}">
                <a16:creationId xmlns:a16="http://schemas.microsoft.com/office/drawing/2014/main" id="{EEC9B053-05B6-42FB-83E0-E14A1C6127BD}"/>
              </a:ext>
            </a:extLst>
          </p:cNvPr>
          <p:cNvPicPr/>
          <p:nvPr/>
        </p:nvPicPr>
        <p:blipFill>
          <a:blip r:embed="rId2">
            <a:extLst>
              <a:ext uri="{28A0092B-C50C-407E-A947-70E740481C1C}">
                <a14:useLocalDpi xmlns:a14="http://schemas.microsoft.com/office/drawing/2010/main" val="0"/>
              </a:ext>
            </a:extLst>
          </a:blip>
          <a:stretch>
            <a:fillRect/>
          </a:stretch>
        </p:blipFill>
        <p:spPr>
          <a:xfrm>
            <a:off x="7210107" y="1994534"/>
            <a:ext cx="3633153" cy="3331845"/>
          </a:xfrm>
          <a:prstGeom prst="rect">
            <a:avLst/>
          </a:prstGeom>
        </p:spPr>
      </p:pic>
    </p:spTree>
    <p:extLst>
      <p:ext uri="{BB962C8B-B14F-4D97-AF65-F5344CB8AC3E}">
        <p14:creationId xmlns:p14="http://schemas.microsoft.com/office/powerpoint/2010/main" val="150691079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7F322E-40DB-4D3A-A9F5-B969E2F0CF73}"/>
              </a:ext>
            </a:extLst>
          </p:cNvPr>
          <p:cNvSpPr/>
          <p:nvPr/>
        </p:nvSpPr>
        <p:spPr bwMode="auto">
          <a:xfrm>
            <a:off x="461108" y="457200"/>
            <a:ext cx="11261969" cy="623512"/>
          </a:xfrm>
          <a:prstGeom prst="rect">
            <a:avLst/>
          </a:prstGeom>
          <a:solidFill>
            <a:srgbClr val="F731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C46F917A-8B04-4C39-9D49-CA7E8F93208D}"/>
              </a:ext>
            </a:extLst>
          </p:cNvPr>
          <p:cNvSpPr>
            <a:spLocks noGrp="1"/>
          </p:cNvSpPr>
          <p:nvPr>
            <p:ph type="title"/>
          </p:nvPr>
        </p:nvSpPr>
        <p:spPr/>
        <p:txBody>
          <a:bodyPr/>
          <a:lstStyle/>
          <a:p>
            <a:r>
              <a:rPr lang="en-US" dirty="0">
                <a:solidFill>
                  <a:schemeClr val="bg1"/>
                </a:solidFill>
              </a:rPr>
              <a:t>3. Application Studio – App Defaults</a:t>
            </a:r>
          </a:p>
        </p:txBody>
      </p:sp>
      <p:sp>
        <p:nvSpPr>
          <p:cNvPr id="12" name="TextBox 11">
            <a:extLst>
              <a:ext uri="{FF2B5EF4-FFF2-40B4-BE49-F238E27FC236}">
                <a16:creationId xmlns:a16="http://schemas.microsoft.com/office/drawing/2014/main" id="{19EBF4B1-80F0-48B5-AE32-819E8AA5679E}"/>
              </a:ext>
            </a:extLst>
          </p:cNvPr>
          <p:cNvSpPr txBox="1"/>
          <p:nvPr/>
        </p:nvSpPr>
        <p:spPr>
          <a:xfrm>
            <a:off x="1750645" y="6463323"/>
            <a:ext cx="10029190" cy="153888"/>
          </a:xfrm>
          <a:prstGeom prst="rect">
            <a:avLst/>
          </a:prstGeom>
          <a:noFill/>
        </p:spPr>
        <p:txBody>
          <a:bodyPr wrap="square" lIns="0" tIns="0" rIns="0" bIns="0" rtlCol="0">
            <a:spAutoFit/>
          </a:bodyPr>
          <a:lstStyle/>
          <a:p>
            <a:pPr algn="r"/>
            <a:r>
              <a:rPr lang="en-US" sz="10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Copyright © 2001, 2021 Westlake Software, Inc.  Portions Copyright Microsoft Corp.  All Right Reserved. Confidential Information.   </a:t>
            </a:r>
          </a:p>
        </p:txBody>
      </p:sp>
      <p:sp>
        <p:nvSpPr>
          <p:cNvPr id="14" name="TextBox 13">
            <a:extLst>
              <a:ext uri="{FF2B5EF4-FFF2-40B4-BE49-F238E27FC236}">
                <a16:creationId xmlns:a16="http://schemas.microsoft.com/office/drawing/2014/main" id="{F55CE3E2-09F3-46A5-9D1A-179D5A71A3BE}"/>
              </a:ext>
            </a:extLst>
          </p:cNvPr>
          <p:cNvSpPr txBox="1"/>
          <p:nvPr/>
        </p:nvSpPr>
        <p:spPr>
          <a:xfrm>
            <a:off x="688471" y="1280793"/>
            <a:ext cx="1562878" cy="184666"/>
          </a:xfrm>
          <a:prstGeom prst="rect">
            <a:avLst/>
          </a:prstGeom>
          <a:noFill/>
        </p:spPr>
        <p:txBody>
          <a:bodyPr wrap="square" lIns="0" tIns="0" rIns="0" bIns="0" rtlCol="0">
            <a:spAutoFit/>
          </a:bodyPr>
          <a:lstStyle/>
          <a:p>
            <a:pPr algn="l"/>
            <a:r>
              <a:rPr lang="en-US" sz="12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APP STORES DEFAULT</a:t>
            </a:r>
          </a:p>
        </p:txBody>
      </p:sp>
      <p:sp>
        <p:nvSpPr>
          <p:cNvPr id="16" name="TextBox 15">
            <a:extLst>
              <a:ext uri="{FF2B5EF4-FFF2-40B4-BE49-F238E27FC236}">
                <a16:creationId xmlns:a16="http://schemas.microsoft.com/office/drawing/2014/main" id="{FE73F0AE-DAC9-4235-8095-053B057D02B8}"/>
              </a:ext>
            </a:extLst>
          </p:cNvPr>
          <p:cNvSpPr txBox="1"/>
          <p:nvPr/>
        </p:nvSpPr>
        <p:spPr>
          <a:xfrm>
            <a:off x="2443311" y="1280793"/>
            <a:ext cx="2188018" cy="184666"/>
          </a:xfrm>
          <a:prstGeom prst="rect">
            <a:avLst/>
          </a:prstGeom>
          <a:noFill/>
        </p:spPr>
        <p:txBody>
          <a:bodyPr wrap="square" lIns="0" tIns="0" rIns="0" bIns="0" rtlCol="0">
            <a:spAutoFit/>
          </a:bodyPr>
          <a:lstStyle/>
          <a:p>
            <a:pPr algn="ctr"/>
            <a:r>
              <a:rPr lang="en-US" sz="12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YOUR/ADMIN STARTING POINT</a:t>
            </a:r>
          </a:p>
        </p:txBody>
      </p:sp>
      <p:sp>
        <p:nvSpPr>
          <p:cNvPr id="17" name="TextBox 16">
            <a:extLst>
              <a:ext uri="{FF2B5EF4-FFF2-40B4-BE49-F238E27FC236}">
                <a16:creationId xmlns:a16="http://schemas.microsoft.com/office/drawing/2014/main" id="{11C5BA09-9AD8-47AF-B122-2869AA65E104}"/>
              </a:ext>
            </a:extLst>
          </p:cNvPr>
          <p:cNvSpPr txBox="1"/>
          <p:nvPr/>
        </p:nvSpPr>
        <p:spPr>
          <a:xfrm>
            <a:off x="6401169" y="5032147"/>
            <a:ext cx="5036452" cy="215444"/>
          </a:xfrm>
          <a:prstGeom prst="rect">
            <a:avLst/>
          </a:prstGeom>
          <a:noFill/>
        </p:spPr>
        <p:txBody>
          <a:bodyPr wrap="square" lIns="0" tIns="0" rIns="0" bIns="0" rtlCol="0">
            <a:spAutoFit/>
          </a:bodyPr>
          <a:lstStyle/>
          <a:p>
            <a:r>
              <a:rPr lang="en-US" sz="1400" b="1" dirty="0">
                <a:latin typeface="Segoe UI Semilight" panose="020B0402040204020203" pitchFamily="34" charset="0"/>
                <a:cs typeface="Segoe UI Semilight" panose="020B0402040204020203" pitchFamily="34" charset="0"/>
              </a:rPr>
              <a:t>Examples of REP 4.0 configurations after Admin edits.</a:t>
            </a:r>
            <a:endParaRPr lang="en-US" sz="14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p:txBody>
      </p:sp>
      <p:cxnSp>
        <p:nvCxnSpPr>
          <p:cNvPr id="18" name="Straight Connector 17">
            <a:extLst>
              <a:ext uri="{FF2B5EF4-FFF2-40B4-BE49-F238E27FC236}">
                <a16:creationId xmlns:a16="http://schemas.microsoft.com/office/drawing/2014/main" id="{51DD92E2-53FB-4276-9F15-2F5337C42799}"/>
              </a:ext>
            </a:extLst>
          </p:cNvPr>
          <p:cNvCxnSpPr>
            <a:cxnSpLocks/>
          </p:cNvCxnSpPr>
          <p:nvPr/>
        </p:nvCxnSpPr>
        <p:spPr>
          <a:xfrm>
            <a:off x="1418544" y="4724797"/>
            <a:ext cx="0" cy="219243"/>
          </a:xfrm>
          <a:prstGeom prst="line">
            <a:avLst/>
          </a:prstGeom>
          <a:ln>
            <a:solidFill>
              <a:srgbClr val="F7315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BA6FFCC-4652-44E6-BB27-B3A3BA2DE01F}"/>
              </a:ext>
            </a:extLst>
          </p:cNvPr>
          <p:cNvCxnSpPr>
            <a:cxnSpLocks/>
          </p:cNvCxnSpPr>
          <p:nvPr/>
        </p:nvCxnSpPr>
        <p:spPr>
          <a:xfrm flipH="1">
            <a:off x="1418544" y="4944040"/>
            <a:ext cx="2074524" cy="0"/>
          </a:xfrm>
          <a:prstGeom prst="line">
            <a:avLst/>
          </a:prstGeom>
          <a:ln>
            <a:solidFill>
              <a:srgbClr val="F7315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72D34AC-323C-47C9-ADFE-F666DD61FA87}"/>
              </a:ext>
            </a:extLst>
          </p:cNvPr>
          <p:cNvCxnSpPr>
            <a:cxnSpLocks/>
          </p:cNvCxnSpPr>
          <p:nvPr/>
        </p:nvCxnSpPr>
        <p:spPr>
          <a:xfrm>
            <a:off x="2432312" y="4946552"/>
            <a:ext cx="0" cy="132655"/>
          </a:xfrm>
          <a:prstGeom prst="line">
            <a:avLst/>
          </a:prstGeom>
          <a:ln>
            <a:solidFill>
              <a:srgbClr val="F7315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A6453B9-1616-4149-95CF-8BBBE155FF55}"/>
              </a:ext>
            </a:extLst>
          </p:cNvPr>
          <p:cNvSpPr txBox="1"/>
          <p:nvPr/>
        </p:nvSpPr>
        <p:spPr>
          <a:xfrm>
            <a:off x="290956" y="5055610"/>
            <a:ext cx="4670413" cy="1292662"/>
          </a:xfrm>
          <a:prstGeom prst="rect">
            <a:avLst/>
          </a:prstGeom>
          <a:noFill/>
        </p:spPr>
        <p:txBody>
          <a:bodyPr wrap="square" lIns="0" tIns="0" rIns="0" bIns="0" rtlCol="0">
            <a:spAutoFit/>
          </a:bodyPr>
          <a:lstStyle/>
          <a:p>
            <a:r>
              <a:rPr lang="en-US" sz="1400" b="1" dirty="0">
                <a:solidFill>
                  <a:srgbClr val="F7315A"/>
                </a:solidFill>
                <a:latin typeface="Segoe UI Semilight" panose="020B0402040204020203" pitchFamily="34" charset="0"/>
                <a:cs typeface="Segoe UI Semilight" panose="020B0402040204020203" pitchFamily="34" charset="0"/>
              </a:rPr>
              <a:t>Generic Content </a:t>
            </a:r>
            <a:r>
              <a:rPr lang="en-US" sz="1400" dirty="0">
                <a:latin typeface="Segoe UI Semilight" panose="020B0402040204020203" pitchFamily="34" charset="0"/>
                <a:cs typeface="Segoe UI Semilight" panose="020B0402040204020203" pitchFamily="34" charset="0"/>
              </a:rPr>
              <a:t>was added to the store defaults; </a:t>
            </a:r>
            <a:r>
              <a:rPr lang="en-US" sz="1400" b="1" u="sng" dirty="0">
                <a:solidFill>
                  <a:srgbClr val="F7315A"/>
                </a:solidFill>
                <a:latin typeface="Segoe UI Semilight" panose="020B0402040204020203" pitchFamily="34" charset="0"/>
                <a:cs typeface="Segoe UI Semilight" panose="020B0402040204020203" pitchFamily="34" charset="0"/>
              </a:rPr>
              <a:t>none of that sample content matters to your program.</a:t>
            </a:r>
          </a:p>
          <a:p>
            <a:endParaRPr lang="en-US" sz="1400" dirty="0">
              <a:latin typeface="Segoe UI Semilight" panose="020B0402040204020203" pitchFamily="34" charset="0"/>
              <a:cs typeface="Segoe UI Semilight" panose="020B0402040204020203" pitchFamily="34" charset="0"/>
            </a:endParaRPr>
          </a:p>
          <a:p>
            <a:r>
              <a:rPr lang="en-US" sz="1400" dirty="0">
                <a:latin typeface="Segoe UI Semilight" panose="020B0402040204020203" pitchFamily="34" charset="0"/>
                <a:cs typeface="Segoe UI Semilight" panose="020B0402040204020203" pitchFamily="34" charset="0"/>
              </a:rPr>
              <a:t>Some global content has been added to your account starting point (second screen), so you are not starting at zero.  </a:t>
            </a:r>
            <a:endPar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p:txBody>
      </p:sp>
      <p:cxnSp>
        <p:nvCxnSpPr>
          <p:cNvPr id="24" name="Straight Connector 23">
            <a:extLst>
              <a:ext uri="{FF2B5EF4-FFF2-40B4-BE49-F238E27FC236}">
                <a16:creationId xmlns:a16="http://schemas.microsoft.com/office/drawing/2014/main" id="{494D6DFD-78A8-4DF9-BE6F-586EE19DC930}"/>
              </a:ext>
            </a:extLst>
          </p:cNvPr>
          <p:cNvCxnSpPr>
            <a:cxnSpLocks/>
          </p:cNvCxnSpPr>
          <p:nvPr/>
        </p:nvCxnSpPr>
        <p:spPr>
          <a:xfrm>
            <a:off x="5099312" y="1280793"/>
            <a:ext cx="0" cy="4822827"/>
          </a:xfrm>
          <a:prstGeom prst="line">
            <a:avLst/>
          </a:prstGeom>
          <a:ln>
            <a:solidFill>
              <a:srgbClr val="F7315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0EEE250-7E1D-468B-ACCE-D95D77E9A380}"/>
              </a:ext>
            </a:extLst>
          </p:cNvPr>
          <p:cNvCxnSpPr>
            <a:cxnSpLocks/>
          </p:cNvCxnSpPr>
          <p:nvPr/>
        </p:nvCxnSpPr>
        <p:spPr>
          <a:xfrm>
            <a:off x="3492387" y="4724797"/>
            <a:ext cx="0" cy="219243"/>
          </a:xfrm>
          <a:prstGeom prst="line">
            <a:avLst/>
          </a:prstGeom>
          <a:ln>
            <a:solidFill>
              <a:srgbClr val="F7315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000164F-557C-4DE4-8800-AC54B21886B0}"/>
              </a:ext>
            </a:extLst>
          </p:cNvPr>
          <p:cNvPicPr>
            <a:picLocks noChangeAspect="1"/>
          </p:cNvPicPr>
          <p:nvPr/>
        </p:nvPicPr>
        <p:blipFill>
          <a:blip r:embed="rId2"/>
          <a:stretch>
            <a:fillRect/>
          </a:stretch>
        </p:blipFill>
        <p:spPr>
          <a:xfrm>
            <a:off x="2782508" y="1475818"/>
            <a:ext cx="1573289" cy="3353172"/>
          </a:xfrm>
          <a:prstGeom prst="rect">
            <a:avLst/>
          </a:prstGeom>
        </p:spPr>
      </p:pic>
      <p:pic>
        <p:nvPicPr>
          <p:cNvPr id="9" name="Picture 8">
            <a:extLst>
              <a:ext uri="{FF2B5EF4-FFF2-40B4-BE49-F238E27FC236}">
                <a16:creationId xmlns:a16="http://schemas.microsoft.com/office/drawing/2014/main" id="{85DEEA5A-6D7E-467B-A477-8CE1769EB7DE}"/>
              </a:ext>
            </a:extLst>
          </p:cNvPr>
          <p:cNvPicPr>
            <a:picLocks noChangeAspect="1"/>
          </p:cNvPicPr>
          <p:nvPr/>
        </p:nvPicPr>
        <p:blipFill>
          <a:blip r:embed="rId3"/>
          <a:stretch>
            <a:fillRect/>
          </a:stretch>
        </p:blipFill>
        <p:spPr>
          <a:xfrm>
            <a:off x="622536" y="1515290"/>
            <a:ext cx="1572023" cy="3312289"/>
          </a:xfrm>
          <a:prstGeom prst="rect">
            <a:avLst/>
          </a:prstGeom>
        </p:spPr>
      </p:pic>
      <p:pic>
        <p:nvPicPr>
          <p:cNvPr id="15" name="Picture 14">
            <a:extLst>
              <a:ext uri="{FF2B5EF4-FFF2-40B4-BE49-F238E27FC236}">
                <a16:creationId xmlns:a16="http://schemas.microsoft.com/office/drawing/2014/main" id="{04738F89-9B2F-487D-A445-F20D3BFD1543}"/>
              </a:ext>
            </a:extLst>
          </p:cNvPr>
          <p:cNvPicPr>
            <a:picLocks noChangeAspect="1"/>
          </p:cNvPicPr>
          <p:nvPr/>
        </p:nvPicPr>
        <p:blipFill>
          <a:blip r:embed="rId4"/>
          <a:stretch>
            <a:fillRect/>
          </a:stretch>
        </p:blipFill>
        <p:spPr>
          <a:xfrm>
            <a:off x="6529487" y="1515290"/>
            <a:ext cx="1548874" cy="3312289"/>
          </a:xfrm>
          <a:prstGeom prst="rect">
            <a:avLst/>
          </a:prstGeom>
        </p:spPr>
      </p:pic>
      <p:pic>
        <p:nvPicPr>
          <p:cNvPr id="20" name="Picture 19">
            <a:extLst>
              <a:ext uri="{FF2B5EF4-FFF2-40B4-BE49-F238E27FC236}">
                <a16:creationId xmlns:a16="http://schemas.microsoft.com/office/drawing/2014/main" id="{62490F8A-52A2-4AF6-ACCE-573F918B515F}"/>
              </a:ext>
            </a:extLst>
          </p:cNvPr>
          <p:cNvPicPr>
            <a:picLocks noChangeAspect="1"/>
          </p:cNvPicPr>
          <p:nvPr/>
        </p:nvPicPr>
        <p:blipFill>
          <a:blip r:embed="rId5"/>
          <a:stretch>
            <a:fillRect/>
          </a:stretch>
        </p:blipFill>
        <p:spPr>
          <a:xfrm>
            <a:off x="8664883" y="1475818"/>
            <a:ext cx="1577922" cy="3351761"/>
          </a:xfrm>
          <a:prstGeom prst="rect">
            <a:avLst/>
          </a:prstGeom>
        </p:spPr>
      </p:pic>
    </p:spTree>
    <p:extLst>
      <p:ext uri="{BB962C8B-B14F-4D97-AF65-F5344CB8AC3E}">
        <p14:creationId xmlns:p14="http://schemas.microsoft.com/office/powerpoint/2010/main" val="390457003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9EBF4B1-80F0-48B5-AE32-819E8AA5679E}"/>
              </a:ext>
            </a:extLst>
          </p:cNvPr>
          <p:cNvSpPr txBox="1"/>
          <p:nvPr/>
        </p:nvSpPr>
        <p:spPr>
          <a:xfrm>
            <a:off x="1750645" y="6463323"/>
            <a:ext cx="10029190" cy="153888"/>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pPr algn="r"/>
            <a:r>
              <a:rPr lang="en-US" sz="10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Copyright © 2001, 2021 Westlake Software, Inc.  Portions Copyright Microsoft Corp.  All Right Reserved. Confidential Information.   </a:t>
            </a:r>
          </a:p>
        </p:txBody>
      </p:sp>
      <p:sp>
        <p:nvSpPr>
          <p:cNvPr id="16" name="Rectangle 15">
            <a:extLst>
              <a:ext uri="{FF2B5EF4-FFF2-40B4-BE49-F238E27FC236}">
                <a16:creationId xmlns:a16="http://schemas.microsoft.com/office/drawing/2014/main" id="{9444CFFD-E362-44B4-B69A-37EC189CB86A}"/>
              </a:ext>
            </a:extLst>
          </p:cNvPr>
          <p:cNvSpPr/>
          <p:nvPr/>
        </p:nvSpPr>
        <p:spPr bwMode="auto">
          <a:xfrm>
            <a:off x="461108" y="457200"/>
            <a:ext cx="11261969" cy="623512"/>
          </a:xfrm>
          <a:prstGeom prst="rect">
            <a:avLst/>
          </a:prstGeom>
          <a:solidFill>
            <a:schemeClr val="tx2">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7" name="Title 3">
            <a:extLst>
              <a:ext uri="{FF2B5EF4-FFF2-40B4-BE49-F238E27FC236}">
                <a16:creationId xmlns:a16="http://schemas.microsoft.com/office/drawing/2014/main" id="{8C727B89-E7C5-4193-A417-F1A25FBBB2F3}"/>
              </a:ext>
            </a:extLst>
          </p:cNvPr>
          <p:cNvSpPr>
            <a:spLocks noGrp="1"/>
          </p:cNvSpPr>
          <p:nvPr>
            <p:ph type="title"/>
          </p:nvPr>
        </p:nvSpPr>
        <p:spPr>
          <a:xfrm>
            <a:off x="588263" y="457200"/>
            <a:ext cx="11018520" cy="553998"/>
          </a:xfrm>
        </p:spPr>
        <p:txBody>
          <a:bodyPr/>
          <a:lstStyle/>
          <a:p>
            <a:r>
              <a:rPr lang="en-US" dirty="0">
                <a:solidFill>
                  <a:schemeClr val="bg1"/>
                </a:solidFill>
              </a:rPr>
              <a:t>Contact Information</a:t>
            </a:r>
          </a:p>
        </p:txBody>
      </p:sp>
      <p:sp>
        <p:nvSpPr>
          <p:cNvPr id="5" name="TextBox 4">
            <a:extLst>
              <a:ext uri="{FF2B5EF4-FFF2-40B4-BE49-F238E27FC236}">
                <a16:creationId xmlns:a16="http://schemas.microsoft.com/office/drawing/2014/main" id="{216BFDDF-6D4C-45D8-A8D1-413A3E4EE496}"/>
              </a:ext>
            </a:extLst>
          </p:cNvPr>
          <p:cNvSpPr txBox="1"/>
          <p:nvPr/>
        </p:nvSpPr>
        <p:spPr>
          <a:xfrm>
            <a:off x="643890" y="1651574"/>
            <a:ext cx="4126230" cy="2616101"/>
          </a:xfrm>
          <a:prstGeom prst="rect">
            <a:avLst/>
          </a:prstGeom>
          <a:noFill/>
        </p:spPr>
        <p:txBody>
          <a:bodyPr wrap="square" lIns="0" tIns="0" rIns="0" bIns="0" rtlCol="0">
            <a:spAutoFit/>
          </a:bodyPr>
          <a:lstStyle/>
          <a:p>
            <a:r>
              <a:rPr lang="en-US" b="1" dirty="0">
                <a:latin typeface="Segoe UI Semilight" panose="020B0402040204020203" pitchFamily="34" charset="0"/>
                <a:cs typeface="Segoe UI Semilight" panose="020B0402040204020203" pitchFamily="34" charset="0"/>
              </a:rPr>
              <a:t>General Support and Questions (24/7):</a:t>
            </a:r>
          </a:p>
          <a:p>
            <a:r>
              <a:rPr lang="en-US" b="1" dirty="0">
                <a:latin typeface="Segoe UI Semilight" panose="020B0402040204020203" pitchFamily="34" charset="0"/>
                <a:cs typeface="Segoe UI Semilight" panose="020B0402040204020203" pitchFamily="34" charset="0"/>
                <a:hlinkClick r:id="rId2"/>
              </a:rPr>
              <a:t>Msftreps@westlakesoftware.com</a:t>
            </a:r>
            <a:r>
              <a:rPr lang="en-US" b="1" dirty="0">
                <a:latin typeface="Segoe UI Semilight" panose="020B0402040204020203" pitchFamily="34" charset="0"/>
                <a:cs typeface="Segoe UI Semilight" panose="020B0402040204020203" pitchFamily="34" charset="0"/>
              </a:rPr>
              <a:t> </a:t>
            </a:r>
          </a:p>
          <a:p>
            <a:endParaRPr lang="en-US" sz="2000" b="1" dirty="0">
              <a:latin typeface="Segoe UI Semilight" panose="020B0402040204020203" pitchFamily="34" charset="0"/>
              <a:cs typeface="Segoe UI Semilight" panose="020B0402040204020203" pitchFamily="34" charset="0"/>
            </a:endParaRPr>
          </a:p>
          <a:p>
            <a:endParaRPr lang="en-US" sz="2000" b="1" dirty="0">
              <a:latin typeface="Segoe UI Semilight" panose="020B0402040204020203" pitchFamily="34" charset="0"/>
              <a:cs typeface="Segoe UI Semilight" panose="020B0402040204020203" pitchFamily="34" charset="0"/>
            </a:endParaRPr>
          </a:p>
          <a:p>
            <a:endParaRPr lang="en-US" sz="2000" b="1" dirty="0">
              <a:latin typeface="Segoe UI Semilight" panose="020B0402040204020203" pitchFamily="34" charset="0"/>
              <a:cs typeface="Segoe UI Semilight" panose="020B0402040204020203" pitchFamily="34" charset="0"/>
            </a:endParaRPr>
          </a:p>
          <a:p>
            <a:r>
              <a:rPr lang="en-US" b="1" dirty="0">
                <a:latin typeface="Segoe UI Semilight" panose="020B0402040204020203" pitchFamily="34" charset="0"/>
                <a:cs typeface="Segoe UI Semilight" panose="020B0402040204020203" pitchFamily="34" charset="0"/>
              </a:rPr>
              <a:t>Christopher Grupp</a:t>
            </a: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Westlake Software, Inc.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3"/>
              </a:rPr>
              <a:t>Christopher.grupp@westlakesoftware.com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Times New Roman" panose="02020603050405020304" pitchFamily="18" charset="0"/>
                <a:cs typeface="Times New Roman" panose="02020603050405020304" pitchFamily="18" charset="0"/>
              </a:rPr>
              <a:t>Tel.</a:t>
            </a:r>
            <a:r>
              <a:rPr lang="en-US" dirty="0">
                <a:effectLst/>
                <a:latin typeface="Calibri" panose="020F0502020204030204" pitchFamily="34" charset="0"/>
                <a:ea typeface="Times New Roman" panose="02020603050405020304" pitchFamily="18" charset="0"/>
                <a:cs typeface="Times New Roman" panose="02020603050405020304" pitchFamily="18" charset="0"/>
              </a:rPr>
              <a:t>: +1 (206) 334-0753</a:t>
            </a:r>
            <a:endParaRPr lang="en-US" b="1" dirty="0">
              <a:latin typeface="Segoe UI Semilight" panose="020B0402040204020203" pitchFamily="34" charset="0"/>
              <a:cs typeface="Segoe UI Semilight" panose="020B0402040204020203" pitchFamily="34" charset="0"/>
            </a:endParaRPr>
          </a:p>
        </p:txBody>
      </p:sp>
      <p:sp>
        <p:nvSpPr>
          <p:cNvPr id="2" name="TextBox 1">
            <a:extLst>
              <a:ext uri="{FF2B5EF4-FFF2-40B4-BE49-F238E27FC236}">
                <a16:creationId xmlns:a16="http://schemas.microsoft.com/office/drawing/2014/main" id="{1AEF6E68-75F2-4FF1-BDE7-6D360CEEA945}"/>
              </a:ext>
            </a:extLst>
          </p:cNvPr>
          <p:cNvSpPr txBox="1"/>
          <p:nvPr/>
        </p:nvSpPr>
        <p:spPr>
          <a:xfrm>
            <a:off x="5326380" y="3101574"/>
            <a:ext cx="3444240" cy="1371600"/>
          </a:xfrm>
          <a:prstGeom prst="rect">
            <a:avLst/>
          </a:prstGeom>
          <a:noFill/>
        </p:spPr>
        <p:txBody>
          <a:bodyPr wrap="square" lIns="0" tIns="0" rIns="0" bIns="0" rtlCol="0">
            <a:spAutoFit/>
          </a:bodyPr>
          <a:lstStyle/>
          <a:p>
            <a:r>
              <a:rPr lang="en-US" b="1" dirty="0">
                <a:latin typeface="Segoe UI Semilight" panose="020B0402040204020203" pitchFamily="34" charset="0"/>
                <a:cs typeface="Segoe UI Semilight" panose="020B0402040204020203" pitchFamily="34" charset="0"/>
              </a:rPr>
              <a:t>Alan Gould</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Westlake Software, Inc.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u="sng" dirty="0">
                <a:solidFill>
                  <a:srgbClr val="0563C1"/>
                </a:solidFill>
                <a:latin typeface="Calibri" panose="020F0502020204030204" pitchFamily="34" charset="0"/>
                <a:ea typeface="Times New Roman" panose="02020603050405020304" pitchFamily="18" charset="0"/>
                <a:cs typeface="Times New Roman" panose="02020603050405020304" pitchFamily="18" charset="0"/>
                <a:hlinkClick r:id="rId4"/>
              </a:rPr>
              <a:t>Alan.gould</a:t>
            </a:r>
            <a:r>
              <a:rPr lang="en-US" sz="18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4"/>
              </a:rPr>
              <a:t>@westlakesoftware.com</a:t>
            </a:r>
            <a:endParaRPr lang="en-US" sz="1200" dirty="0">
              <a:latin typeface="Segoe UI Semilight" panose="020B0402040204020203" pitchFamily="34" charset="0"/>
              <a:cs typeface="Segoe UI Semilight" panose="020B0402040204020203" pitchFamily="34" charset="0"/>
            </a:endParaRPr>
          </a:p>
          <a:p>
            <a:r>
              <a:rPr lang="en-US" dirty="0">
                <a:latin typeface="Calibri" panose="020F0502020204030204" pitchFamily="34" charset="0"/>
                <a:ea typeface="Times New Roman" panose="02020603050405020304" pitchFamily="18" charset="0"/>
                <a:cs typeface="Times New Roman" panose="02020603050405020304" pitchFamily="18" charset="0"/>
              </a:rPr>
              <a:t>Tel.</a:t>
            </a:r>
            <a:r>
              <a:rPr lang="en-US" dirty="0">
                <a:effectLst/>
                <a:latin typeface="Calibri" panose="020F0502020204030204" pitchFamily="34" charset="0"/>
                <a:ea typeface="Times New Roman" panose="02020603050405020304" pitchFamily="18" charset="0"/>
                <a:cs typeface="Times New Roman" panose="02020603050405020304" pitchFamily="18" charset="0"/>
              </a:rPr>
              <a:t>: +1 (818) 991-9988</a:t>
            </a:r>
            <a:endParaRPr lang="en-US" b="1" dirty="0">
              <a:latin typeface="Segoe UI Semilight" panose="020B0402040204020203" pitchFamily="34" charset="0"/>
              <a:cs typeface="Segoe UI Semilight" panose="020B0402040204020203" pitchFamily="34" charset="0"/>
            </a:endParaRPr>
          </a:p>
          <a:p>
            <a:pPr algn="l"/>
            <a:endParaRPr lang="en-US"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422999880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FDCD5B-5C91-4E39-AE6E-17E415C4F417}"/>
              </a:ext>
            </a:extLst>
          </p:cNvPr>
          <p:cNvPicPr>
            <a:picLocks noChangeAspect="1"/>
          </p:cNvPicPr>
          <p:nvPr/>
        </p:nvPicPr>
        <p:blipFill>
          <a:blip r:embed="rId2"/>
          <a:stretch>
            <a:fillRect/>
          </a:stretch>
        </p:blipFill>
        <p:spPr>
          <a:xfrm>
            <a:off x="2634021" y="3617230"/>
            <a:ext cx="6923958" cy="2736763"/>
          </a:xfrm>
          <a:prstGeom prst="rect">
            <a:avLst/>
          </a:prstGeom>
          <a:ln>
            <a:solidFill>
              <a:schemeClr val="bg1">
                <a:lumMod val="75000"/>
              </a:schemeClr>
            </a:solidFill>
          </a:ln>
        </p:spPr>
      </p:pic>
      <p:sp>
        <p:nvSpPr>
          <p:cNvPr id="2" name="Rectangle 1">
            <a:extLst>
              <a:ext uri="{FF2B5EF4-FFF2-40B4-BE49-F238E27FC236}">
                <a16:creationId xmlns:a16="http://schemas.microsoft.com/office/drawing/2014/main" id="{B87F322E-40DB-4D3A-A9F5-B969E2F0CF73}"/>
              </a:ext>
            </a:extLst>
          </p:cNvPr>
          <p:cNvSpPr/>
          <p:nvPr/>
        </p:nvSpPr>
        <p:spPr bwMode="auto">
          <a:xfrm>
            <a:off x="461108" y="457200"/>
            <a:ext cx="11261969" cy="623512"/>
          </a:xfrm>
          <a:prstGeom prst="rect">
            <a:avLst/>
          </a:prstGeom>
          <a:solidFill>
            <a:srgbClr val="F731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C46F917A-8B04-4C39-9D49-CA7E8F93208D}"/>
              </a:ext>
            </a:extLst>
          </p:cNvPr>
          <p:cNvSpPr>
            <a:spLocks noGrp="1"/>
          </p:cNvSpPr>
          <p:nvPr>
            <p:ph type="title"/>
          </p:nvPr>
        </p:nvSpPr>
        <p:spPr/>
        <p:txBody>
          <a:bodyPr/>
          <a:lstStyle/>
          <a:p>
            <a:r>
              <a:rPr lang="en-US" dirty="0">
                <a:solidFill>
                  <a:schemeClr val="bg1"/>
                </a:solidFill>
              </a:rPr>
              <a:t>3. Application Studio – Orientation</a:t>
            </a:r>
          </a:p>
        </p:txBody>
      </p:sp>
      <p:pic>
        <p:nvPicPr>
          <p:cNvPr id="5" name="Picture 4">
            <a:extLst>
              <a:ext uri="{FF2B5EF4-FFF2-40B4-BE49-F238E27FC236}">
                <a16:creationId xmlns:a16="http://schemas.microsoft.com/office/drawing/2014/main" id="{F8EF165C-31F2-49E1-BD41-578594F2DB97}"/>
              </a:ext>
            </a:extLst>
          </p:cNvPr>
          <p:cNvPicPr>
            <a:picLocks noChangeAspect="1"/>
          </p:cNvPicPr>
          <p:nvPr/>
        </p:nvPicPr>
        <p:blipFill>
          <a:blip r:embed="rId3"/>
          <a:stretch>
            <a:fillRect/>
          </a:stretch>
        </p:blipFill>
        <p:spPr>
          <a:xfrm>
            <a:off x="4205729" y="1273406"/>
            <a:ext cx="6306185" cy="1205885"/>
          </a:xfrm>
          <a:prstGeom prst="rect">
            <a:avLst/>
          </a:prstGeom>
        </p:spPr>
      </p:pic>
      <p:sp>
        <p:nvSpPr>
          <p:cNvPr id="25" name="TextBox 24">
            <a:extLst>
              <a:ext uri="{FF2B5EF4-FFF2-40B4-BE49-F238E27FC236}">
                <a16:creationId xmlns:a16="http://schemas.microsoft.com/office/drawing/2014/main" id="{993C3105-34E6-4E73-8FB1-FDAFFB9FF49F}"/>
              </a:ext>
            </a:extLst>
          </p:cNvPr>
          <p:cNvSpPr txBox="1"/>
          <p:nvPr/>
        </p:nvSpPr>
        <p:spPr>
          <a:xfrm>
            <a:off x="1576678" y="1435137"/>
            <a:ext cx="2373261" cy="738664"/>
          </a:xfrm>
          <a:prstGeom prst="rect">
            <a:avLst/>
          </a:prstGeom>
          <a:noFill/>
        </p:spPr>
        <p:txBody>
          <a:bodyPr wrap="square" lIns="0" tIns="0" rIns="0" bIns="0" rtlCol="0">
            <a:spAutoFit/>
          </a:bodyPr>
          <a:lstStyle/>
          <a:p>
            <a:pPr algn="r"/>
            <a:r>
              <a:rPr lang="en-US" sz="1600" b="1" dirty="0">
                <a:latin typeface="Segoe UI Semilight" panose="020B0402040204020203" pitchFamily="34" charset="0"/>
                <a:cs typeface="Segoe UI Semilight" panose="020B0402040204020203" pitchFamily="34" charset="0"/>
              </a:rPr>
              <a:t>App Studio is located as the first option under the Admin menu drop down. </a:t>
            </a:r>
            <a:endParaRPr lang="en-US" sz="16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p:txBody>
      </p:sp>
      <p:sp>
        <p:nvSpPr>
          <p:cNvPr id="27" name="TextBox 26">
            <a:extLst>
              <a:ext uri="{FF2B5EF4-FFF2-40B4-BE49-F238E27FC236}">
                <a16:creationId xmlns:a16="http://schemas.microsoft.com/office/drawing/2014/main" id="{D926BFA1-B0DA-4971-9FDD-C2F4E1442F0E}"/>
              </a:ext>
            </a:extLst>
          </p:cNvPr>
          <p:cNvSpPr txBox="1"/>
          <p:nvPr/>
        </p:nvSpPr>
        <p:spPr>
          <a:xfrm>
            <a:off x="532457" y="3864977"/>
            <a:ext cx="1683458" cy="646331"/>
          </a:xfrm>
          <a:prstGeom prst="rect">
            <a:avLst/>
          </a:prstGeom>
          <a:noFill/>
        </p:spPr>
        <p:txBody>
          <a:bodyPr wrap="square" lIns="0" tIns="0" rIns="0" bIns="0" rtlCol="0">
            <a:spAutoFit/>
          </a:bodyPr>
          <a:lstStyle/>
          <a:p>
            <a:pPr algn="r"/>
            <a:r>
              <a:rPr lang="en-US" sz="1400" b="1" dirty="0">
                <a:latin typeface="Segoe UI Semilight" panose="020B0402040204020203" pitchFamily="34" charset="0"/>
                <a:cs typeface="Segoe UI Semilight" panose="020B0402040204020203" pitchFamily="34" charset="0"/>
              </a:rPr>
              <a:t>Templating </a:t>
            </a:r>
          </a:p>
          <a:p>
            <a:pPr algn="r"/>
            <a:r>
              <a:rPr lang="en-US" sz="1400" dirty="0">
                <a:latin typeface="Segoe UI Semilight" panose="020B0402040204020203" pitchFamily="34" charset="0"/>
                <a:cs typeface="Segoe UI Semilight" panose="020B0402040204020203" pitchFamily="34" charset="0"/>
              </a:rPr>
              <a:t>Theme Color, Title, Banners </a:t>
            </a:r>
            <a:endPar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p:txBody>
      </p:sp>
      <p:sp>
        <p:nvSpPr>
          <p:cNvPr id="30" name="TextBox 29">
            <a:extLst>
              <a:ext uri="{FF2B5EF4-FFF2-40B4-BE49-F238E27FC236}">
                <a16:creationId xmlns:a16="http://schemas.microsoft.com/office/drawing/2014/main" id="{4CD086F6-CE5E-45D3-B2D1-5D9C2700197B}"/>
              </a:ext>
            </a:extLst>
          </p:cNvPr>
          <p:cNvSpPr txBox="1"/>
          <p:nvPr/>
        </p:nvSpPr>
        <p:spPr>
          <a:xfrm>
            <a:off x="2156217" y="2895263"/>
            <a:ext cx="1683458" cy="646331"/>
          </a:xfrm>
          <a:prstGeom prst="rect">
            <a:avLst/>
          </a:prstGeom>
          <a:noFill/>
        </p:spPr>
        <p:txBody>
          <a:bodyPr wrap="square" lIns="0" tIns="0" rIns="0" bIns="0" rtlCol="0">
            <a:spAutoFit/>
          </a:bodyPr>
          <a:lstStyle/>
          <a:p>
            <a:r>
              <a:rPr lang="en-US" sz="1400" b="1" dirty="0">
                <a:latin typeface="Segoe UI Semilight" panose="020B0402040204020203" pitchFamily="34" charset="0"/>
                <a:cs typeface="Segoe UI Semilight" panose="020B0402040204020203" pitchFamily="34" charset="0"/>
              </a:rPr>
              <a:t>Menus and Icons </a:t>
            </a:r>
            <a:r>
              <a:rPr lang="en-US" sz="1400" dirty="0">
                <a:latin typeface="Segoe UI Semilight" panose="020B0402040204020203" pitchFamily="34" charset="0"/>
                <a:cs typeface="Segoe UI Semilight" panose="020B0402040204020203" pitchFamily="34" charset="0"/>
              </a:rPr>
              <a:t>Content control of the app</a:t>
            </a:r>
            <a:endPar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p:txBody>
      </p:sp>
      <p:sp>
        <p:nvSpPr>
          <p:cNvPr id="31" name="TextBox 30">
            <a:extLst>
              <a:ext uri="{FF2B5EF4-FFF2-40B4-BE49-F238E27FC236}">
                <a16:creationId xmlns:a16="http://schemas.microsoft.com/office/drawing/2014/main" id="{0E2E0FCB-4E7E-4C18-91D9-43EB644272BD}"/>
              </a:ext>
            </a:extLst>
          </p:cNvPr>
          <p:cNvSpPr txBox="1"/>
          <p:nvPr/>
        </p:nvSpPr>
        <p:spPr>
          <a:xfrm>
            <a:off x="3946917" y="2859704"/>
            <a:ext cx="1683458" cy="646331"/>
          </a:xfrm>
          <a:prstGeom prst="rect">
            <a:avLst/>
          </a:prstGeom>
          <a:noFill/>
        </p:spPr>
        <p:txBody>
          <a:bodyPr wrap="square" lIns="0" tIns="0" rIns="0" bIns="0" rtlCol="0">
            <a:spAutoFit/>
          </a:bodyPr>
          <a:lstStyle/>
          <a:p>
            <a:r>
              <a:rPr lang="en-US" sz="1400" b="1" dirty="0">
                <a:latin typeface="Segoe UI Semilight" panose="020B0402040204020203" pitchFamily="34" charset="0"/>
                <a:cs typeface="Segoe UI Semilight" panose="020B0402040204020203" pitchFamily="34" charset="0"/>
              </a:rPr>
              <a:t>New Feed</a:t>
            </a:r>
            <a:r>
              <a:rPr lang="en-US" sz="1400" dirty="0">
                <a:latin typeface="Segoe UI Semilight" panose="020B0402040204020203" pitchFamily="34" charset="0"/>
                <a:cs typeface="Segoe UI Semilight" panose="020B0402040204020203" pitchFamily="34" charset="0"/>
              </a:rPr>
              <a:t> </a:t>
            </a:r>
          </a:p>
          <a:p>
            <a:r>
              <a:rPr lang="en-US" sz="1400" dirty="0">
                <a:latin typeface="Segoe UI Semilight" panose="020B0402040204020203" pitchFamily="34" charset="0"/>
                <a:cs typeface="Segoe UI Semilight" panose="020B0402040204020203" pitchFamily="34" charset="0"/>
              </a:rPr>
              <a:t>Make your own news feed/channel </a:t>
            </a:r>
            <a:endPar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p:txBody>
      </p:sp>
      <p:sp>
        <p:nvSpPr>
          <p:cNvPr id="32" name="TextBox 31">
            <a:extLst>
              <a:ext uri="{FF2B5EF4-FFF2-40B4-BE49-F238E27FC236}">
                <a16:creationId xmlns:a16="http://schemas.microsoft.com/office/drawing/2014/main" id="{89610E9A-C936-41A1-AD1B-CDAF1555D188}"/>
              </a:ext>
            </a:extLst>
          </p:cNvPr>
          <p:cNvSpPr txBox="1"/>
          <p:nvPr/>
        </p:nvSpPr>
        <p:spPr>
          <a:xfrm>
            <a:off x="5951550" y="2833452"/>
            <a:ext cx="1683458" cy="646331"/>
          </a:xfrm>
          <a:prstGeom prst="rect">
            <a:avLst/>
          </a:prstGeom>
          <a:noFill/>
        </p:spPr>
        <p:txBody>
          <a:bodyPr wrap="square" lIns="0" tIns="0" rIns="0" bIns="0" rtlCol="0">
            <a:spAutoFit/>
          </a:bodyPr>
          <a:lstStyle/>
          <a:p>
            <a:r>
              <a:rPr lang="en-US" sz="1400" b="1" dirty="0">
                <a:latin typeface="Segoe UI Semilight" panose="020B0402040204020203" pitchFamily="34" charset="0"/>
                <a:cs typeface="Segoe UI Semilight" panose="020B0402040204020203" pitchFamily="34" charset="0"/>
              </a:rPr>
              <a:t>Resource Files</a:t>
            </a:r>
            <a:r>
              <a:rPr lang="en-US" sz="1400" dirty="0">
                <a:latin typeface="Segoe UI Semilight" panose="020B0402040204020203" pitchFamily="34" charset="0"/>
                <a:cs typeface="Segoe UI Semilight" panose="020B0402040204020203" pitchFamily="34" charset="0"/>
              </a:rPr>
              <a:t> New/Easy way to manage documents</a:t>
            </a:r>
            <a:endPar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p:txBody>
      </p:sp>
      <p:sp>
        <p:nvSpPr>
          <p:cNvPr id="34" name="TextBox 33">
            <a:extLst>
              <a:ext uri="{FF2B5EF4-FFF2-40B4-BE49-F238E27FC236}">
                <a16:creationId xmlns:a16="http://schemas.microsoft.com/office/drawing/2014/main" id="{036A0487-7D49-4563-855A-B0611BBAFA29}"/>
              </a:ext>
            </a:extLst>
          </p:cNvPr>
          <p:cNvSpPr txBox="1"/>
          <p:nvPr/>
        </p:nvSpPr>
        <p:spPr>
          <a:xfrm>
            <a:off x="8002099" y="2812700"/>
            <a:ext cx="2033683" cy="646331"/>
          </a:xfrm>
          <a:prstGeom prst="rect">
            <a:avLst/>
          </a:prstGeom>
          <a:noFill/>
        </p:spPr>
        <p:txBody>
          <a:bodyPr wrap="square" lIns="0" tIns="0" rIns="0" bIns="0" rtlCol="0">
            <a:spAutoFit/>
          </a:bodyPr>
          <a:lstStyle/>
          <a:p>
            <a:r>
              <a:rPr lang="en-US" sz="1400" b="1" dirty="0">
                <a:latin typeface="Segoe UI Semilight" panose="020B0402040204020203" pitchFamily="34" charset="0"/>
                <a:cs typeface="Segoe UI Semilight" panose="020B0402040204020203" pitchFamily="34" charset="0"/>
              </a:rPr>
              <a:t>Forms</a:t>
            </a:r>
            <a:r>
              <a:rPr lang="en-US" sz="1400" dirty="0">
                <a:latin typeface="Segoe UI Semilight" panose="020B0402040204020203" pitchFamily="34" charset="0"/>
                <a:cs typeface="Segoe UI Semilight" panose="020B0402040204020203" pitchFamily="34" charset="0"/>
              </a:rPr>
              <a:t> </a:t>
            </a:r>
          </a:p>
          <a:p>
            <a:r>
              <a:rPr lang="en-US" sz="1400" dirty="0">
                <a:latin typeface="Segoe UI Semilight" panose="020B0402040204020203" pitchFamily="34" charset="0"/>
                <a:cs typeface="Segoe UI Semilight" panose="020B0402040204020203" pitchFamily="34" charset="0"/>
              </a:rPr>
              <a:t>New/Easy way to manage Forms + Content</a:t>
            </a:r>
            <a:endPar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p:txBody>
      </p:sp>
      <p:sp>
        <p:nvSpPr>
          <p:cNvPr id="35" name="TextBox 34">
            <a:extLst>
              <a:ext uri="{FF2B5EF4-FFF2-40B4-BE49-F238E27FC236}">
                <a16:creationId xmlns:a16="http://schemas.microsoft.com/office/drawing/2014/main" id="{CFE2E225-0E3B-4523-8934-628C1FC3A17C}"/>
              </a:ext>
            </a:extLst>
          </p:cNvPr>
          <p:cNvSpPr txBox="1"/>
          <p:nvPr/>
        </p:nvSpPr>
        <p:spPr>
          <a:xfrm>
            <a:off x="9976085" y="3709667"/>
            <a:ext cx="1683458" cy="646331"/>
          </a:xfrm>
          <a:prstGeom prst="rect">
            <a:avLst/>
          </a:prstGeom>
          <a:noFill/>
        </p:spPr>
        <p:txBody>
          <a:bodyPr wrap="square" lIns="0" tIns="0" rIns="0" bIns="0" rtlCol="0">
            <a:spAutoFit/>
          </a:bodyPr>
          <a:lstStyle/>
          <a:p>
            <a:r>
              <a:rPr lang="en-US" sz="1400" b="1" dirty="0">
                <a:latin typeface="Segoe UI Semilight" panose="020B0402040204020203" pitchFamily="34" charset="0"/>
                <a:cs typeface="Segoe UI Semilight" panose="020B0402040204020203" pitchFamily="34" charset="0"/>
              </a:rPr>
              <a:t>Settings</a:t>
            </a:r>
            <a:r>
              <a:rPr lang="en-US" sz="1400" dirty="0">
                <a:latin typeface="Segoe UI Semilight" panose="020B0402040204020203" pitchFamily="34" charset="0"/>
                <a:cs typeface="Segoe UI Semilight" panose="020B0402040204020203" pitchFamily="34" charset="0"/>
              </a:rPr>
              <a:t> </a:t>
            </a:r>
          </a:p>
          <a:p>
            <a:r>
              <a:rPr lang="en-US" sz="1400" dirty="0">
                <a:latin typeface="Segoe UI Semilight" panose="020B0402040204020203" pitchFamily="34" charset="0"/>
                <a:cs typeface="Segoe UI Semilight" panose="020B0402040204020203" pitchFamily="34" charset="0"/>
              </a:rPr>
              <a:t>Some basic settings options </a:t>
            </a:r>
            <a:endPar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p:txBody>
      </p:sp>
      <p:sp>
        <p:nvSpPr>
          <p:cNvPr id="12" name="TextBox 11">
            <a:extLst>
              <a:ext uri="{FF2B5EF4-FFF2-40B4-BE49-F238E27FC236}">
                <a16:creationId xmlns:a16="http://schemas.microsoft.com/office/drawing/2014/main" id="{19EBF4B1-80F0-48B5-AE32-819E8AA5679E}"/>
              </a:ext>
            </a:extLst>
          </p:cNvPr>
          <p:cNvSpPr txBox="1"/>
          <p:nvPr/>
        </p:nvSpPr>
        <p:spPr>
          <a:xfrm>
            <a:off x="1750645" y="6463323"/>
            <a:ext cx="10029190" cy="153888"/>
          </a:xfrm>
          <a:prstGeom prst="rect">
            <a:avLst/>
          </a:prstGeom>
          <a:noFill/>
        </p:spPr>
        <p:txBody>
          <a:bodyPr wrap="square" lIns="0" tIns="0" rIns="0" bIns="0" rtlCol="0">
            <a:spAutoFit/>
          </a:bodyPr>
          <a:lstStyle/>
          <a:p>
            <a:pPr algn="r"/>
            <a:r>
              <a:rPr lang="en-US" sz="10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Copyright © 2001, 2021 Westlake Software, Inc.  Portions Copyright Microsoft Corp.  All Right Reserved. Confidential Information.   </a:t>
            </a:r>
          </a:p>
        </p:txBody>
      </p:sp>
      <p:sp>
        <p:nvSpPr>
          <p:cNvPr id="36" name="TextBox 35">
            <a:extLst>
              <a:ext uri="{FF2B5EF4-FFF2-40B4-BE49-F238E27FC236}">
                <a16:creationId xmlns:a16="http://schemas.microsoft.com/office/drawing/2014/main" id="{F2F4D6D0-45AA-4D5D-9E68-7F99D96B2ACA}"/>
              </a:ext>
            </a:extLst>
          </p:cNvPr>
          <p:cNvSpPr txBox="1"/>
          <p:nvPr/>
        </p:nvSpPr>
        <p:spPr>
          <a:xfrm>
            <a:off x="405539" y="4801925"/>
            <a:ext cx="1683458" cy="646331"/>
          </a:xfrm>
          <a:prstGeom prst="rect">
            <a:avLst/>
          </a:prstGeom>
          <a:noFill/>
        </p:spPr>
        <p:txBody>
          <a:bodyPr wrap="square" lIns="0" tIns="0" rIns="0" bIns="0" rtlCol="0">
            <a:spAutoFit/>
          </a:bodyPr>
          <a:lstStyle/>
          <a:p>
            <a:pPr algn="r"/>
            <a:r>
              <a:rPr lang="en-US" sz="1400" b="1" dirty="0">
                <a:latin typeface="Segoe UI Semilight" panose="020B0402040204020203" pitchFamily="34" charset="0"/>
                <a:cs typeface="Segoe UI Semilight" panose="020B0402040204020203" pitchFamily="34" charset="0"/>
              </a:rPr>
              <a:t>App Emulator</a:t>
            </a:r>
          </a:p>
          <a:p>
            <a:pPr algn="r"/>
            <a:r>
              <a:rPr lang="en-US" sz="1400" dirty="0">
                <a:latin typeface="Segoe UI Semilight" panose="020B0402040204020203" pitchFamily="34" charset="0"/>
                <a:cs typeface="Segoe UI Semilight" panose="020B0402040204020203" pitchFamily="34" charset="0"/>
              </a:rPr>
              <a:t>Shows what the app will generally look like</a:t>
            </a:r>
            <a:endPar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p:txBody>
      </p:sp>
      <p:sp>
        <p:nvSpPr>
          <p:cNvPr id="37" name="TextBox 36">
            <a:extLst>
              <a:ext uri="{FF2B5EF4-FFF2-40B4-BE49-F238E27FC236}">
                <a16:creationId xmlns:a16="http://schemas.microsoft.com/office/drawing/2014/main" id="{A2830B0F-187E-4279-90D7-5698E7FAB693}"/>
              </a:ext>
            </a:extLst>
          </p:cNvPr>
          <p:cNvSpPr txBox="1"/>
          <p:nvPr/>
        </p:nvSpPr>
        <p:spPr>
          <a:xfrm>
            <a:off x="9976085" y="4606634"/>
            <a:ext cx="1683458" cy="1508105"/>
          </a:xfrm>
          <a:prstGeom prst="rect">
            <a:avLst/>
          </a:prstGeom>
          <a:noFill/>
        </p:spPr>
        <p:txBody>
          <a:bodyPr wrap="square" lIns="0" tIns="0" rIns="0" bIns="0" rtlCol="0">
            <a:spAutoFit/>
          </a:bodyPr>
          <a:lstStyle/>
          <a:p>
            <a:r>
              <a:rPr lang="en-US" sz="1400" b="1" dirty="0">
                <a:latin typeface="Segoe UI Semilight" panose="020B0402040204020203" pitchFamily="34" charset="0"/>
                <a:cs typeface="Segoe UI Semilight" panose="020B0402040204020203" pitchFamily="34" charset="0"/>
              </a:rPr>
              <a:t>Program Select </a:t>
            </a:r>
          </a:p>
          <a:p>
            <a:r>
              <a:rPr lang="en-US" sz="1400" dirty="0">
                <a:latin typeface="Segoe UI Semilight" panose="020B0402040204020203" pitchFamily="34" charset="0"/>
                <a:cs typeface="Segoe UI Semilight" panose="020B0402040204020203" pitchFamily="34" charset="0"/>
              </a:rPr>
              <a:t>Look for this throughout the studio; REP and all Champions Partners are managed in the same User Interface</a:t>
            </a:r>
            <a:endPar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p:txBody>
      </p:sp>
      <p:cxnSp>
        <p:nvCxnSpPr>
          <p:cNvPr id="38" name="Straight Connector 37">
            <a:extLst>
              <a:ext uri="{FF2B5EF4-FFF2-40B4-BE49-F238E27FC236}">
                <a16:creationId xmlns:a16="http://schemas.microsoft.com/office/drawing/2014/main" id="{280ED9BB-C293-4172-8402-56D3AABE8D2A}"/>
              </a:ext>
            </a:extLst>
          </p:cNvPr>
          <p:cNvCxnSpPr>
            <a:cxnSpLocks/>
          </p:cNvCxnSpPr>
          <p:nvPr/>
        </p:nvCxnSpPr>
        <p:spPr>
          <a:xfrm>
            <a:off x="317762" y="2671443"/>
            <a:ext cx="11289021" cy="0"/>
          </a:xfrm>
          <a:prstGeom prst="line">
            <a:avLst/>
          </a:prstGeom>
          <a:ln>
            <a:solidFill>
              <a:srgbClr val="F7315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65F55D5-562D-465F-A782-7041509F9CDC}"/>
              </a:ext>
            </a:extLst>
          </p:cNvPr>
          <p:cNvCxnSpPr/>
          <p:nvPr/>
        </p:nvCxnSpPr>
        <p:spPr>
          <a:xfrm flipV="1">
            <a:off x="4029075" y="1562100"/>
            <a:ext cx="5181600" cy="476250"/>
          </a:xfrm>
          <a:prstGeom prst="straightConnector1">
            <a:avLst/>
          </a:prstGeom>
          <a:ln>
            <a:solidFill>
              <a:srgbClr val="F7315A"/>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E398BAE-E59D-4E83-A0FF-C5CF774A1F89}"/>
              </a:ext>
            </a:extLst>
          </p:cNvPr>
          <p:cNvCxnSpPr>
            <a:cxnSpLocks/>
          </p:cNvCxnSpPr>
          <p:nvPr/>
        </p:nvCxnSpPr>
        <p:spPr>
          <a:xfrm flipH="1" flipV="1">
            <a:off x="2215916" y="4962526"/>
            <a:ext cx="547392" cy="338791"/>
          </a:xfrm>
          <a:prstGeom prst="straightConnector1">
            <a:avLst/>
          </a:prstGeom>
          <a:ln>
            <a:solidFill>
              <a:srgbClr val="F7315A"/>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0616EF8-502C-4AFC-8434-403F1ADA6CBC}"/>
              </a:ext>
            </a:extLst>
          </p:cNvPr>
          <p:cNvCxnSpPr>
            <a:cxnSpLocks/>
          </p:cNvCxnSpPr>
          <p:nvPr/>
        </p:nvCxnSpPr>
        <p:spPr>
          <a:xfrm flipH="1">
            <a:off x="2352675" y="3957253"/>
            <a:ext cx="1045845" cy="230890"/>
          </a:xfrm>
          <a:prstGeom prst="straightConnector1">
            <a:avLst/>
          </a:prstGeom>
          <a:ln>
            <a:solidFill>
              <a:srgbClr val="F7315A"/>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B92E624D-77BD-4FD5-B864-89652983E150}"/>
              </a:ext>
            </a:extLst>
          </p:cNvPr>
          <p:cNvCxnSpPr>
            <a:cxnSpLocks/>
          </p:cNvCxnSpPr>
          <p:nvPr/>
        </p:nvCxnSpPr>
        <p:spPr>
          <a:xfrm flipH="1" flipV="1">
            <a:off x="3190876" y="3506037"/>
            <a:ext cx="1010697" cy="340021"/>
          </a:xfrm>
          <a:prstGeom prst="straightConnector1">
            <a:avLst/>
          </a:prstGeom>
          <a:ln>
            <a:solidFill>
              <a:srgbClr val="F7315A"/>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17BB56B7-2EE6-46E3-917A-2B34EE73DC91}"/>
              </a:ext>
            </a:extLst>
          </p:cNvPr>
          <p:cNvCxnSpPr>
            <a:cxnSpLocks/>
            <a:endCxn id="31" idx="2"/>
          </p:cNvCxnSpPr>
          <p:nvPr/>
        </p:nvCxnSpPr>
        <p:spPr>
          <a:xfrm flipH="1" flipV="1">
            <a:off x="4788646" y="3506035"/>
            <a:ext cx="447586" cy="358942"/>
          </a:xfrm>
          <a:prstGeom prst="straightConnector1">
            <a:avLst/>
          </a:prstGeom>
          <a:ln>
            <a:solidFill>
              <a:srgbClr val="F7315A"/>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7C407C31-02C8-425C-9EA6-C96ABF2D4653}"/>
              </a:ext>
            </a:extLst>
          </p:cNvPr>
          <p:cNvCxnSpPr>
            <a:cxnSpLocks/>
          </p:cNvCxnSpPr>
          <p:nvPr/>
        </p:nvCxnSpPr>
        <p:spPr>
          <a:xfrm flipV="1">
            <a:off x="6249311" y="3541594"/>
            <a:ext cx="370564" cy="323383"/>
          </a:xfrm>
          <a:prstGeom prst="straightConnector1">
            <a:avLst/>
          </a:prstGeom>
          <a:ln>
            <a:solidFill>
              <a:srgbClr val="F7315A"/>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24490BC-75C9-4907-84FF-BB5CEFED2FDE}"/>
              </a:ext>
            </a:extLst>
          </p:cNvPr>
          <p:cNvCxnSpPr>
            <a:cxnSpLocks/>
          </p:cNvCxnSpPr>
          <p:nvPr/>
        </p:nvCxnSpPr>
        <p:spPr>
          <a:xfrm flipV="1">
            <a:off x="6901221" y="3541594"/>
            <a:ext cx="1100878" cy="323383"/>
          </a:xfrm>
          <a:prstGeom prst="straightConnector1">
            <a:avLst/>
          </a:prstGeom>
          <a:ln>
            <a:solidFill>
              <a:srgbClr val="F7315A"/>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7F00B37F-FA5A-4540-BB01-B42EDDC25EFE}"/>
              </a:ext>
            </a:extLst>
          </p:cNvPr>
          <p:cNvCxnSpPr>
            <a:cxnSpLocks/>
          </p:cNvCxnSpPr>
          <p:nvPr/>
        </p:nvCxnSpPr>
        <p:spPr>
          <a:xfrm flipV="1">
            <a:off x="7688580" y="3923586"/>
            <a:ext cx="2131695" cy="9341"/>
          </a:xfrm>
          <a:prstGeom prst="straightConnector1">
            <a:avLst/>
          </a:prstGeom>
          <a:ln>
            <a:solidFill>
              <a:srgbClr val="F7315A"/>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066E4EFF-5EED-4D5A-A731-3859E6569594}"/>
              </a:ext>
            </a:extLst>
          </p:cNvPr>
          <p:cNvCxnSpPr>
            <a:cxnSpLocks/>
          </p:cNvCxnSpPr>
          <p:nvPr/>
        </p:nvCxnSpPr>
        <p:spPr>
          <a:xfrm>
            <a:off x="5318760" y="4395395"/>
            <a:ext cx="4568190" cy="319480"/>
          </a:xfrm>
          <a:prstGeom prst="straightConnector1">
            <a:avLst/>
          </a:prstGeom>
          <a:ln>
            <a:solidFill>
              <a:srgbClr val="F7315A"/>
            </a:solidFill>
            <a:headEnd type="none"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100043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6A7968-27AF-45BB-9CB1-386DF17C49DA}"/>
              </a:ext>
            </a:extLst>
          </p:cNvPr>
          <p:cNvPicPr>
            <a:picLocks noChangeAspect="1"/>
          </p:cNvPicPr>
          <p:nvPr/>
        </p:nvPicPr>
        <p:blipFill>
          <a:blip r:embed="rId2"/>
          <a:stretch>
            <a:fillRect/>
          </a:stretch>
        </p:blipFill>
        <p:spPr>
          <a:xfrm>
            <a:off x="3832860" y="1933082"/>
            <a:ext cx="7484050" cy="2958145"/>
          </a:xfrm>
          <a:prstGeom prst="rect">
            <a:avLst/>
          </a:prstGeom>
          <a:ln>
            <a:solidFill>
              <a:schemeClr val="bg1">
                <a:lumMod val="75000"/>
              </a:schemeClr>
            </a:solidFill>
          </a:ln>
        </p:spPr>
      </p:pic>
      <p:sp>
        <p:nvSpPr>
          <p:cNvPr id="2" name="Rectangle 1">
            <a:extLst>
              <a:ext uri="{FF2B5EF4-FFF2-40B4-BE49-F238E27FC236}">
                <a16:creationId xmlns:a16="http://schemas.microsoft.com/office/drawing/2014/main" id="{B87F322E-40DB-4D3A-A9F5-B969E2F0CF73}"/>
              </a:ext>
            </a:extLst>
          </p:cNvPr>
          <p:cNvSpPr/>
          <p:nvPr/>
        </p:nvSpPr>
        <p:spPr bwMode="auto">
          <a:xfrm>
            <a:off x="461108" y="457200"/>
            <a:ext cx="11261969" cy="623512"/>
          </a:xfrm>
          <a:prstGeom prst="rect">
            <a:avLst/>
          </a:prstGeom>
          <a:solidFill>
            <a:srgbClr val="F731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C46F917A-8B04-4C39-9D49-CA7E8F93208D}"/>
              </a:ext>
            </a:extLst>
          </p:cNvPr>
          <p:cNvSpPr>
            <a:spLocks noGrp="1"/>
          </p:cNvSpPr>
          <p:nvPr>
            <p:ph type="title"/>
          </p:nvPr>
        </p:nvSpPr>
        <p:spPr/>
        <p:txBody>
          <a:bodyPr/>
          <a:lstStyle/>
          <a:p>
            <a:r>
              <a:rPr lang="en-US" dirty="0">
                <a:solidFill>
                  <a:schemeClr val="bg1"/>
                </a:solidFill>
              </a:rPr>
              <a:t>3. Application Studio – Templating</a:t>
            </a:r>
          </a:p>
        </p:txBody>
      </p:sp>
      <p:sp>
        <p:nvSpPr>
          <p:cNvPr id="25" name="TextBox 24">
            <a:extLst>
              <a:ext uri="{FF2B5EF4-FFF2-40B4-BE49-F238E27FC236}">
                <a16:creationId xmlns:a16="http://schemas.microsoft.com/office/drawing/2014/main" id="{993C3105-34E6-4E73-8FB1-FDAFFB9FF49F}"/>
              </a:ext>
            </a:extLst>
          </p:cNvPr>
          <p:cNvSpPr txBox="1"/>
          <p:nvPr/>
        </p:nvSpPr>
        <p:spPr>
          <a:xfrm>
            <a:off x="767053" y="1228110"/>
            <a:ext cx="9948572" cy="492443"/>
          </a:xfrm>
          <a:prstGeom prst="rect">
            <a:avLst/>
          </a:prstGeom>
          <a:noFill/>
        </p:spPr>
        <p:txBody>
          <a:bodyPr wrap="square" lIns="0" tIns="0" rIns="0" bIns="0" rtlCol="0">
            <a:spAutoFit/>
          </a:bodyPr>
          <a:lstStyle/>
          <a:p>
            <a:r>
              <a:rPr lang="en-US" sz="1600" b="1" dirty="0">
                <a:latin typeface="Segoe UI Semilight" panose="020B0402040204020203" pitchFamily="34" charset="0"/>
                <a:cs typeface="Segoe UI Semilight" panose="020B0402040204020203" pitchFamily="34" charset="0"/>
              </a:rPr>
              <a:t>Templating enables you to (1) select between REP and Champions user experience. If Champions is not available in the market </a:t>
            </a:r>
            <a:r>
              <a:rPr lang="en-US" sz="1600" b="1">
                <a:latin typeface="Segoe UI Semilight" panose="020B0402040204020203" pitchFamily="34" charset="0"/>
                <a:cs typeface="Segoe UI Semilight" panose="020B0402040204020203" pitchFamily="34" charset="0"/>
              </a:rPr>
              <a:t>/ country then </a:t>
            </a:r>
            <a:r>
              <a:rPr lang="en-US" sz="1600" b="1" dirty="0">
                <a:latin typeface="Segoe UI Semilight" panose="020B0402040204020203" pitchFamily="34" charset="0"/>
                <a:cs typeface="Segoe UI Semilight" panose="020B0402040204020203" pitchFamily="34" charset="0"/>
              </a:rPr>
              <a:t>Rep will be the only option.</a:t>
            </a:r>
            <a:endParaRPr lang="en-US" sz="16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p:txBody>
      </p:sp>
      <p:sp>
        <p:nvSpPr>
          <p:cNvPr id="12" name="TextBox 11">
            <a:extLst>
              <a:ext uri="{FF2B5EF4-FFF2-40B4-BE49-F238E27FC236}">
                <a16:creationId xmlns:a16="http://schemas.microsoft.com/office/drawing/2014/main" id="{19EBF4B1-80F0-48B5-AE32-819E8AA5679E}"/>
              </a:ext>
            </a:extLst>
          </p:cNvPr>
          <p:cNvSpPr txBox="1"/>
          <p:nvPr/>
        </p:nvSpPr>
        <p:spPr>
          <a:xfrm>
            <a:off x="1750645" y="6463323"/>
            <a:ext cx="10029190" cy="153888"/>
          </a:xfrm>
          <a:prstGeom prst="rect">
            <a:avLst/>
          </a:prstGeom>
          <a:noFill/>
        </p:spPr>
        <p:txBody>
          <a:bodyPr wrap="square" lIns="0" tIns="0" rIns="0" bIns="0" rtlCol="0">
            <a:spAutoFit/>
          </a:bodyPr>
          <a:lstStyle/>
          <a:p>
            <a:pPr algn="r"/>
            <a:r>
              <a:rPr lang="en-US" sz="10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Copyright © 2001, 2021 Westlake Software, Inc.  Portions Copyright Microsoft Corp.  All Right Reserved. Confidential Information.   </a:t>
            </a:r>
          </a:p>
        </p:txBody>
      </p:sp>
      <p:sp>
        <p:nvSpPr>
          <p:cNvPr id="37" name="TextBox 36">
            <a:extLst>
              <a:ext uri="{FF2B5EF4-FFF2-40B4-BE49-F238E27FC236}">
                <a16:creationId xmlns:a16="http://schemas.microsoft.com/office/drawing/2014/main" id="{A2830B0F-187E-4279-90D7-5698E7FAB693}"/>
              </a:ext>
            </a:extLst>
          </p:cNvPr>
          <p:cNvSpPr txBox="1"/>
          <p:nvPr/>
        </p:nvSpPr>
        <p:spPr>
          <a:xfrm>
            <a:off x="323850" y="2236327"/>
            <a:ext cx="2743199" cy="1723549"/>
          </a:xfrm>
          <a:prstGeom prst="rect">
            <a:avLst/>
          </a:prstGeom>
          <a:noFill/>
        </p:spPr>
        <p:txBody>
          <a:bodyPr wrap="square" lIns="0" tIns="0" rIns="0" bIns="0" rtlCol="0">
            <a:spAutoFit/>
          </a:bodyPr>
          <a:lstStyle/>
          <a:p>
            <a:pPr marL="342900" indent="-342900">
              <a:buAutoNum type="arabicPeriod"/>
            </a:pPr>
            <a:r>
              <a:rPr lang="en-US" sz="1400" b="1" dirty="0">
                <a:latin typeface="Segoe UI Semilight" panose="020B0402040204020203" pitchFamily="34" charset="0"/>
                <a:cs typeface="Segoe UI Semilight" panose="020B0402040204020203" pitchFamily="34" charset="0"/>
              </a:rPr>
              <a:t>Select Program</a:t>
            </a:r>
            <a:r>
              <a:rPr lang="en-US" sz="1400" dirty="0">
                <a:latin typeface="Segoe UI Semilight" panose="020B0402040204020203" pitchFamily="34" charset="0"/>
                <a:cs typeface="Segoe UI Semilight" panose="020B0402040204020203" pitchFamily="34" charset="0"/>
              </a:rPr>
              <a:t>: allows REP or Champion Program.</a:t>
            </a:r>
            <a:r>
              <a:rPr lang="en-US" sz="1400" dirty="0">
                <a:solidFill>
                  <a:srgbClr val="FF0000"/>
                </a:solidFill>
                <a:latin typeface="Segoe UI Semilight" panose="020B0402040204020203" pitchFamily="34" charset="0"/>
                <a:cs typeface="Segoe UI Semilight" panose="020B0402040204020203" pitchFamily="34" charset="0"/>
              </a:rPr>
              <a:t>**</a:t>
            </a:r>
            <a:endParaRPr lang="en-US" sz="1400" dirty="0">
              <a:latin typeface="Segoe UI Semilight" panose="020B0402040204020203" pitchFamily="34" charset="0"/>
              <a:cs typeface="Segoe UI Semilight" panose="020B0402040204020203" pitchFamily="34" charset="0"/>
            </a:endParaRPr>
          </a:p>
          <a:p>
            <a:pPr marL="342900" indent="-342900">
              <a:buAutoNum type="arabicPeriod"/>
            </a:pPr>
            <a:r>
              <a:rPr lang="en-US" sz="14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Application Title. </a:t>
            </a:r>
            <a:r>
              <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Enter in a local program Title (optional)</a:t>
            </a:r>
          </a:p>
          <a:p>
            <a:pPr marL="342900" indent="-342900">
              <a:buAutoNum type="arabicPeriod"/>
            </a:pPr>
            <a:r>
              <a:rPr lang="en-US" sz="14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Theme Color </a:t>
            </a:r>
            <a:r>
              <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 select a basic color or go advanced and match exact company or agency colors (optional)</a:t>
            </a:r>
          </a:p>
        </p:txBody>
      </p:sp>
      <p:cxnSp>
        <p:nvCxnSpPr>
          <p:cNvPr id="26" name="Straight Arrow Connector 25">
            <a:extLst>
              <a:ext uri="{FF2B5EF4-FFF2-40B4-BE49-F238E27FC236}">
                <a16:creationId xmlns:a16="http://schemas.microsoft.com/office/drawing/2014/main" id="{81EC4054-BE2C-47D3-8F50-B2E7FA058C15}"/>
              </a:ext>
            </a:extLst>
          </p:cNvPr>
          <p:cNvCxnSpPr>
            <a:cxnSpLocks/>
          </p:cNvCxnSpPr>
          <p:nvPr/>
        </p:nvCxnSpPr>
        <p:spPr>
          <a:xfrm>
            <a:off x="2781300" y="2598420"/>
            <a:ext cx="2667000" cy="91440"/>
          </a:xfrm>
          <a:prstGeom prst="straightConnector1">
            <a:avLst/>
          </a:prstGeom>
          <a:ln>
            <a:solidFill>
              <a:srgbClr val="F7315A"/>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5E2AB9D-04E6-41D4-9C46-9FF10327F6FD}"/>
              </a:ext>
            </a:extLst>
          </p:cNvPr>
          <p:cNvPicPr>
            <a:picLocks noChangeAspect="1"/>
          </p:cNvPicPr>
          <p:nvPr/>
        </p:nvPicPr>
        <p:blipFill>
          <a:blip r:embed="rId3"/>
          <a:stretch>
            <a:fillRect/>
          </a:stretch>
        </p:blipFill>
        <p:spPr>
          <a:xfrm>
            <a:off x="323850" y="4207108"/>
            <a:ext cx="1076326" cy="1027402"/>
          </a:xfrm>
          <a:prstGeom prst="rect">
            <a:avLst/>
          </a:prstGeom>
        </p:spPr>
      </p:pic>
      <p:pic>
        <p:nvPicPr>
          <p:cNvPr id="10" name="Picture 9">
            <a:extLst>
              <a:ext uri="{FF2B5EF4-FFF2-40B4-BE49-F238E27FC236}">
                <a16:creationId xmlns:a16="http://schemas.microsoft.com/office/drawing/2014/main" id="{8EDF27A2-F5CA-4DBC-9131-70DCCF726985}"/>
              </a:ext>
            </a:extLst>
          </p:cNvPr>
          <p:cNvPicPr>
            <a:picLocks noChangeAspect="1"/>
          </p:cNvPicPr>
          <p:nvPr/>
        </p:nvPicPr>
        <p:blipFill>
          <a:blip r:embed="rId4"/>
          <a:stretch>
            <a:fillRect/>
          </a:stretch>
        </p:blipFill>
        <p:spPr>
          <a:xfrm>
            <a:off x="1535477" y="4701433"/>
            <a:ext cx="1961957" cy="1152525"/>
          </a:xfrm>
          <a:prstGeom prst="rect">
            <a:avLst/>
          </a:prstGeom>
        </p:spPr>
      </p:pic>
      <p:cxnSp>
        <p:nvCxnSpPr>
          <p:cNvPr id="33" name="Straight Arrow Connector 32">
            <a:extLst>
              <a:ext uri="{FF2B5EF4-FFF2-40B4-BE49-F238E27FC236}">
                <a16:creationId xmlns:a16="http://schemas.microsoft.com/office/drawing/2014/main" id="{5D5B4C7E-8EE5-4927-A431-79D49475F425}"/>
              </a:ext>
            </a:extLst>
          </p:cNvPr>
          <p:cNvCxnSpPr>
            <a:cxnSpLocks/>
          </p:cNvCxnSpPr>
          <p:nvPr/>
        </p:nvCxnSpPr>
        <p:spPr>
          <a:xfrm>
            <a:off x="1152889" y="5224478"/>
            <a:ext cx="597756" cy="193342"/>
          </a:xfrm>
          <a:prstGeom prst="straightConnector1">
            <a:avLst/>
          </a:prstGeom>
          <a:ln>
            <a:solidFill>
              <a:srgbClr val="F7315A"/>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CB17D2A-C680-4BC5-B566-C7DC1EDD67BE}"/>
              </a:ext>
            </a:extLst>
          </p:cNvPr>
          <p:cNvSpPr txBox="1"/>
          <p:nvPr/>
        </p:nvSpPr>
        <p:spPr>
          <a:xfrm>
            <a:off x="6432493" y="5357616"/>
            <a:ext cx="4681989" cy="861774"/>
          </a:xfrm>
          <a:prstGeom prst="rect">
            <a:avLst/>
          </a:prstGeom>
          <a:noFill/>
        </p:spPr>
        <p:txBody>
          <a:bodyPr wrap="square" lIns="0" tIns="0" rIns="0" bIns="0" rtlCol="0">
            <a:spAutoFit/>
          </a:bodyPr>
          <a:lstStyle/>
          <a:p>
            <a:r>
              <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4. </a:t>
            </a:r>
            <a:r>
              <a:rPr lang="en-US" sz="14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Banner Image </a:t>
            </a:r>
            <a:r>
              <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 best ratio is 4 X 4, JPG 100K or smaller. Larger files will take longer to load on the apps. To remove a banner, select with right mouse click. (Multiple images will scroll in the apps.)</a:t>
            </a:r>
          </a:p>
        </p:txBody>
      </p:sp>
      <p:sp>
        <p:nvSpPr>
          <p:cNvPr id="5" name="TextBox 4">
            <a:extLst>
              <a:ext uri="{FF2B5EF4-FFF2-40B4-BE49-F238E27FC236}">
                <a16:creationId xmlns:a16="http://schemas.microsoft.com/office/drawing/2014/main" id="{75264010-D872-4ED5-BE7B-1CC03D0B7637}"/>
              </a:ext>
            </a:extLst>
          </p:cNvPr>
          <p:cNvSpPr txBox="1"/>
          <p:nvPr/>
        </p:nvSpPr>
        <p:spPr>
          <a:xfrm>
            <a:off x="461108" y="6059924"/>
            <a:ext cx="3557017" cy="461665"/>
          </a:xfrm>
          <a:prstGeom prst="rect">
            <a:avLst/>
          </a:prstGeom>
          <a:noFill/>
        </p:spPr>
        <p:txBody>
          <a:bodyPr wrap="square" lIns="0" tIns="0" rIns="0" bIns="0" rtlCol="0">
            <a:spAutoFit/>
          </a:bodyPr>
          <a:lstStyle/>
          <a:p>
            <a:pPr algn="l"/>
            <a:r>
              <a:rPr lang="en-US" dirty="0">
                <a:solidFill>
                  <a:srgbClr val="FF0000"/>
                </a:solidFill>
                <a:latin typeface="Segoe UI Semilight" panose="020B0402040204020203" pitchFamily="34" charset="0"/>
                <a:cs typeface="Segoe UI Semilight" panose="020B0402040204020203" pitchFamily="34" charset="0"/>
              </a:rPr>
              <a:t>**</a:t>
            </a:r>
            <a:r>
              <a:rPr lang="en-US" sz="1200" dirty="0">
                <a:solidFill>
                  <a:srgbClr val="FF0000"/>
                </a:solidFill>
                <a:latin typeface="Segoe UI Semilight" panose="020B0402040204020203" pitchFamily="34" charset="0"/>
                <a:cs typeface="Segoe UI Semilight" panose="020B0402040204020203" pitchFamily="34" charset="0"/>
              </a:rPr>
              <a:t>Selection is available for markets / countries with both REP and Champions. Others will not see this.</a:t>
            </a:r>
          </a:p>
        </p:txBody>
      </p:sp>
    </p:spTree>
    <p:extLst>
      <p:ext uri="{BB962C8B-B14F-4D97-AF65-F5344CB8AC3E}">
        <p14:creationId xmlns:p14="http://schemas.microsoft.com/office/powerpoint/2010/main" val="286513310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7F322E-40DB-4D3A-A9F5-B969E2F0CF73}"/>
              </a:ext>
            </a:extLst>
          </p:cNvPr>
          <p:cNvSpPr/>
          <p:nvPr/>
        </p:nvSpPr>
        <p:spPr bwMode="auto">
          <a:xfrm>
            <a:off x="461108" y="457200"/>
            <a:ext cx="11261969" cy="5943600"/>
          </a:xfrm>
          <a:prstGeom prst="rect">
            <a:avLst/>
          </a:prstGeom>
          <a:solidFill>
            <a:srgbClr val="F731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C46F917A-8B04-4C39-9D49-CA7E8F93208D}"/>
              </a:ext>
            </a:extLst>
          </p:cNvPr>
          <p:cNvSpPr>
            <a:spLocks noGrp="1"/>
          </p:cNvSpPr>
          <p:nvPr>
            <p:ph type="title"/>
          </p:nvPr>
        </p:nvSpPr>
        <p:spPr>
          <a:xfrm>
            <a:off x="588263" y="457200"/>
            <a:ext cx="11018520" cy="553998"/>
          </a:xfrm>
        </p:spPr>
        <p:txBody>
          <a:bodyPr/>
          <a:lstStyle/>
          <a:p>
            <a:r>
              <a:rPr lang="en-US" u="sng" dirty="0">
                <a:solidFill>
                  <a:schemeClr val="bg1"/>
                </a:solidFill>
              </a:rPr>
              <a:t>OPTIONAL</a:t>
            </a:r>
            <a:r>
              <a:rPr lang="en-US" dirty="0">
                <a:solidFill>
                  <a:schemeClr val="bg1"/>
                </a:solidFill>
              </a:rPr>
              <a:t> App Studio – Templating Advanced</a:t>
            </a:r>
          </a:p>
        </p:txBody>
      </p:sp>
      <p:sp>
        <p:nvSpPr>
          <p:cNvPr id="25" name="TextBox 24">
            <a:extLst>
              <a:ext uri="{FF2B5EF4-FFF2-40B4-BE49-F238E27FC236}">
                <a16:creationId xmlns:a16="http://schemas.microsoft.com/office/drawing/2014/main" id="{993C3105-34E6-4E73-8FB1-FDAFFB9FF49F}"/>
              </a:ext>
            </a:extLst>
          </p:cNvPr>
          <p:cNvSpPr txBox="1"/>
          <p:nvPr/>
        </p:nvSpPr>
        <p:spPr>
          <a:xfrm>
            <a:off x="767053" y="1228110"/>
            <a:ext cx="10462922" cy="492443"/>
          </a:xfrm>
          <a:prstGeom prst="rect">
            <a:avLst/>
          </a:prstGeom>
          <a:noFill/>
        </p:spPr>
        <p:txBody>
          <a:bodyPr wrap="square" lIns="0" tIns="0" rIns="0" bIns="0" rtlCol="0">
            <a:spAutoFit/>
          </a:bodyPr>
          <a:lstStyle/>
          <a:p>
            <a:r>
              <a:rPr lang="en-US" sz="1600" b="1" dirty="0">
                <a:latin typeface="Segoe UI Semilight" panose="020B0402040204020203" pitchFamily="34" charset="0"/>
                <a:cs typeface="Segoe UI Semilight" panose="020B0402040204020203" pitchFamily="34" charset="0"/>
              </a:rPr>
              <a:t>Matching colors exactly with partners logos and combining that with a custom banner can add a bigger wow factor to the REP Program. </a:t>
            </a:r>
            <a:r>
              <a:rPr lang="en-US" sz="1600" b="1" u="sng"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This is not required </a:t>
            </a:r>
            <a:r>
              <a:rPr lang="en-US" sz="16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and, in some cases, will require some experience in graphic design. </a:t>
            </a:r>
          </a:p>
        </p:txBody>
      </p:sp>
      <p:sp>
        <p:nvSpPr>
          <p:cNvPr id="12" name="TextBox 11">
            <a:extLst>
              <a:ext uri="{FF2B5EF4-FFF2-40B4-BE49-F238E27FC236}">
                <a16:creationId xmlns:a16="http://schemas.microsoft.com/office/drawing/2014/main" id="{19EBF4B1-80F0-48B5-AE32-819E8AA5679E}"/>
              </a:ext>
            </a:extLst>
          </p:cNvPr>
          <p:cNvSpPr txBox="1"/>
          <p:nvPr/>
        </p:nvSpPr>
        <p:spPr>
          <a:xfrm>
            <a:off x="1750645" y="6463323"/>
            <a:ext cx="10029190" cy="153888"/>
          </a:xfrm>
          <a:prstGeom prst="rect">
            <a:avLst/>
          </a:prstGeom>
          <a:noFill/>
        </p:spPr>
        <p:txBody>
          <a:bodyPr wrap="square" lIns="0" tIns="0" rIns="0" bIns="0" rtlCol="0">
            <a:spAutoFit/>
          </a:bodyPr>
          <a:lstStyle/>
          <a:p>
            <a:pPr algn="r"/>
            <a:r>
              <a:rPr lang="en-US" sz="10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Copyright © 2001, 2021 Westlake Software, Inc.  Portions Copyright Microsoft Corp.  All Right Reserved. Confidential Information.   </a:t>
            </a:r>
          </a:p>
        </p:txBody>
      </p:sp>
      <p:pic>
        <p:nvPicPr>
          <p:cNvPr id="7" name="Picture 6">
            <a:extLst>
              <a:ext uri="{FF2B5EF4-FFF2-40B4-BE49-F238E27FC236}">
                <a16:creationId xmlns:a16="http://schemas.microsoft.com/office/drawing/2014/main" id="{15E2AB9D-04E6-41D4-9C46-9FF10327F6FD}"/>
              </a:ext>
            </a:extLst>
          </p:cNvPr>
          <p:cNvPicPr>
            <a:picLocks noChangeAspect="1"/>
          </p:cNvPicPr>
          <p:nvPr/>
        </p:nvPicPr>
        <p:blipFill>
          <a:blip r:embed="rId2"/>
          <a:stretch>
            <a:fillRect/>
          </a:stretch>
        </p:blipFill>
        <p:spPr>
          <a:xfrm>
            <a:off x="765140" y="3896875"/>
            <a:ext cx="1076326" cy="1027402"/>
          </a:xfrm>
          <a:prstGeom prst="rect">
            <a:avLst/>
          </a:prstGeom>
        </p:spPr>
      </p:pic>
      <p:pic>
        <p:nvPicPr>
          <p:cNvPr id="10" name="Picture 9">
            <a:extLst>
              <a:ext uri="{FF2B5EF4-FFF2-40B4-BE49-F238E27FC236}">
                <a16:creationId xmlns:a16="http://schemas.microsoft.com/office/drawing/2014/main" id="{8EDF27A2-F5CA-4DBC-9131-70DCCF726985}"/>
              </a:ext>
            </a:extLst>
          </p:cNvPr>
          <p:cNvPicPr>
            <a:picLocks noChangeAspect="1"/>
          </p:cNvPicPr>
          <p:nvPr/>
        </p:nvPicPr>
        <p:blipFill>
          <a:blip r:embed="rId3"/>
          <a:stretch>
            <a:fillRect/>
          </a:stretch>
        </p:blipFill>
        <p:spPr>
          <a:xfrm>
            <a:off x="2267142" y="3880099"/>
            <a:ext cx="3189909" cy="1873869"/>
          </a:xfrm>
          <a:prstGeom prst="rect">
            <a:avLst/>
          </a:prstGeom>
        </p:spPr>
      </p:pic>
      <p:cxnSp>
        <p:nvCxnSpPr>
          <p:cNvPr id="33" name="Straight Arrow Connector 32">
            <a:extLst>
              <a:ext uri="{FF2B5EF4-FFF2-40B4-BE49-F238E27FC236}">
                <a16:creationId xmlns:a16="http://schemas.microsoft.com/office/drawing/2014/main" id="{5D5B4C7E-8EE5-4927-A431-79D49475F425}"/>
              </a:ext>
            </a:extLst>
          </p:cNvPr>
          <p:cNvCxnSpPr>
            <a:cxnSpLocks/>
          </p:cNvCxnSpPr>
          <p:nvPr/>
        </p:nvCxnSpPr>
        <p:spPr>
          <a:xfrm>
            <a:off x="1614532" y="4780332"/>
            <a:ext cx="1462043" cy="725118"/>
          </a:xfrm>
          <a:prstGeom prst="straightConnector1">
            <a:avLst/>
          </a:prstGeom>
          <a:ln>
            <a:solidFill>
              <a:srgbClr val="F7315A"/>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DAE468E-CD79-4626-93B9-38D91D82021A}"/>
              </a:ext>
            </a:extLst>
          </p:cNvPr>
          <p:cNvSpPr txBox="1"/>
          <p:nvPr/>
        </p:nvSpPr>
        <p:spPr>
          <a:xfrm>
            <a:off x="767053" y="1964693"/>
            <a:ext cx="5414672" cy="1908215"/>
          </a:xfrm>
          <a:prstGeom prst="rect">
            <a:avLst/>
          </a:prstGeom>
          <a:noFill/>
        </p:spPr>
        <p:txBody>
          <a:bodyPr wrap="square" lIns="0" tIns="0" rIns="0" bIns="0" rtlCol="0">
            <a:spAutoFit/>
          </a:bodyPr>
          <a:lstStyle/>
          <a:p>
            <a:r>
              <a:rPr lang="en-US" sz="2800" b="1" dirty="0">
                <a:solidFill>
                  <a:schemeClr val="bg1"/>
                </a:solidFill>
                <a:latin typeface="Segoe UI Semilight" panose="020B0402040204020203" pitchFamily="34" charset="0"/>
                <a:cs typeface="Segoe UI Semilight" panose="020B0402040204020203" pitchFamily="34" charset="0"/>
              </a:rPr>
              <a:t>Color Match</a:t>
            </a:r>
          </a:p>
          <a:p>
            <a:pPr marL="342900" indent="-342900">
              <a:buFont typeface="+mj-lt"/>
              <a:buAutoNum type="arabicPeriod"/>
            </a:pPr>
            <a:r>
              <a:rPr lang="en-US" sz="1600" b="1" dirty="0">
                <a:solidFill>
                  <a:schemeClr val="bg1"/>
                </a:solidFill>
                <a:latin typeface="Segoe UI Semilight" panose="020B0402040204020203" pitchFamily="34" charset="0"/>
                <a:cs typeface="Segoe UI Semilight" panose="020B0402040204020203" pitchFamily="34" charset="0"/>
              </a:rPr>
              <a:t>Screen capture the logo of your partner</a:t>
            </a:r>
          </a:p>
          <a:p>
            <a:pPr marL="342900" indent="-342900">
              <a:buFont typeface="+mj-lt"/>
              <a:buAutoNum type="arabicPeriod"/>
            </a:pPr>
            <a:r>
              <a:rPr lang="en-US" sz="1600" b="1" dirty="0">
                <a:solidFill>
                  <a:schemeClr val="bg1"/>
                </a:solidFill>
                <a:latin typeface="Segoe UI Semilight" panose="020B0402040204020203" pitchFamily="34" charset="0"/>
                <a:cs typeface="Segoe UI Semilight" panose="020B0402040204020203" pitchFamily="34" charset="0"/>
              </a:rPr>
              <a:t>Bring this into a graphics program (MS Paint will work)</a:t>
            </a:r>
          </a:p>
          <a:p>
            <a:pPr marL="342900" indent="-342900">
              <a:buFont typeface="+mj-lt"/>
              <a:buAutoNum type="arabicPeriod"/>
            </a:pPr>
            <a:r>
              <a:rPr lang="en-US" sz="1600" b="1" dirty="0">
                <a:solidFill>
                  <a:schemeClr val="bg1"/>
                </a:solidFill>
                <a:latin typeface="Segoe UI Semilight" panose="020B0402040204020203" pitchFamily="34" charset="0"/>
                <a:cs typeface="Segoe UI Semilight" panose="020B0402040204020203" pitchFamily="34" charset="0"/>
              </a:rPr>
              <a:t>Select the color; identify the RGB/HEX color </a:t>
            </a:r>
          </a:p>
          <a:p>
            <a:pPr marL="342900" indent="-342900">
              <a:buFont typeface="+mj-lt"/>
              <a:buAutoNum type="arabicPeriod"/>
            </a:pPr>
            <a:r>
              <a:rPr lang="en-US" sz="1600" b="1" dirty="0">
                <a:solidFill>
                  <a:schemeClr val="bg1"/>
                </a:solidFill>
                <a:latin typeface="Segoe UI Semilight" panose="020B0402040204020203" pitchFamily="34" charset="0"/>
                <a:cs typeface="Segoe UI Semilight" panose="020B0402040204020203" pitchFamily="34" charset="0"/>
              </a:rPr>
              <a:t>Select Theme color on Templating, Select Advanced</a:t>
            </a:r>
          </a:p>
          <a:p>
            <a:pPr marL="342900" indent="-342900">
              <a:buFont typeface="+mj-lt"/>
              <a:buAutoNum type="arabicPeriod"/>
            </a:pPr>
            <a:r>
              <a:rPr lang="en-US" sz="1600" b="1" dirty="0">
                <a:solidFill>
                  <a:schemeClr val="bg1"/>
                </a:solidFill>
                <a:latin typeface="Segoe UI Semilight" panose="020B0402040204020203" pitchFamily="34" charset="0"/>
                <a:cs typeface="Segoe UI Semilight" panose="020B0402040204020203" pitchFamily="34" charset="0"/>
              </a:rPr>
              <a:t>Enter in the RGB or HEX colors of the Logo and Save</a:t>
            </a:r>
          </a:p>
          <a:p>
            <a:endParaRPr lang="en-US" sz="16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p:txBody>
      </p:sp>
      <p:sp>
        <p:nvSpPr>
          <p:cNvPr id="16" name="TextBox 15">
            <a:extLst>
              <a:ext uri="{FF2B5EF4-FFF2-40B4-BE49-F238E27FC236}">
                <a16:creationId xmlns:a16="http://schemas.microsoft.com/office/drawing/2014/main" id="{912342B1-3E3E-435A-9BEA-429727A9B3E0}"/>
              </a:ext>
            </a:extLst>
          </p:cNvPr>
          <p:cNvSpPr txBox="1"/>
          <p:nvPr/>
        </p:nvSpPr>
        <p:spPr>
          <a:xfrm>
            <a:off x="6308405" y="2032124"/>
            <a:ext cx="5414672" cy="1661993"/>
          </a:xfrm>
          <a:prstGeom prst="rect">
            <a:avLst/>
          </a:prstGeom>
          <a:noFill/>
        </p:spPr>
        <p:txBody>
          <a:bodyPr wrap="square" lIns="0" tIns="0" rIns="0" bIns="0" rtlCol="0">
            <a:spAutoFit/>
          </a:bodyPr>
          <a:lstStyle/>
          <a:p>
            <a:r>
              <a:rPr lang="en-US" sz="2800" b="1" dirty="0">
                <a:solidFill>
                  <a:schemeClr val="bg1"/>
                </a:solidFill>
                <a:latin typeface="Segoe UI Semilight" panose="020B0402040204020203" pitchFamily="34" charset="0"/>
                <a:cs typeface="Segoe UI Semilight" panose="020B0402040204020203" pitchFamily="34" charset="0"/>
              </a:rPr>
              <a:t>Banner Logo / Images</a:t>
            </a:r>
          </a:p>
          <a:p>
            <a:pPr marL="342900" indent="-342900">
              <a:buFont typeface="+mj-lt"/>
              <a:buAutoNum type="arabicPeriod"/>
            </a:pPr>
            <a:r>
              <a:rPr lang="en-US" sz="1600" b="1" dirty="0">
                <a:solidFill>
                  <a:schemeClr val="bg1"/>
                </a:solidFill>
                <a:latin typeface="Segoe UI Semilight" panose="020B0402040204020203" pitchFamily="34" charset="0"/>
                <a:cs typeface="Segoe UI Semilight" panose="020B0402040204020203" pitchFamily="34" charset="0"/>
              </a:rPr>
              <a:t>Capture and Crop the agency / company logo. </a:t>
            </a:r>
          </a:p>
          <a:p>
            <a:pPr marL="342900" indent="-342900">
              <a:buFont typeface="+mj-lt"/>
              <a:buAutoNum type="arabicPeriod"/>
            </a:pPr>
            <a:r>
              <a:rPr lang="en-US" sz="1600" b="1" dirty="0">
                <a:solidFill>
                  <a:schemeClr val="bg1"/>
                </a:solidFill>
                <a:latin typeface="Segoe UI Semilight" panose="020B0402040204020203" pitchFamily="34" charset="0"/>
                <a:cs typeface="Segoe UI Semilight" panose="020B0402040204020203" pitchFamily="34" charset="0"/>
              </a:rPr>
              <a:t>Create a PNG for transparency if desired</a:t>
            </a:r>
          </a:p>
          <a:p>
            <a:pPr marL="342900" indent="-342900">
              <a:buFont typeface="+mj-lt"/>
              <a:buAutoNum type="arabicPeriod"/>
            </a:pPr>
            <a:r>
              <a:rPr lang="en-US" sz="1600" b="1" dirty="0">
                <a:solidFill>
                  <a:schemeClr val="bg1"/>
                </a:solidFill>
                <a:latin typeface="Segoe UI Semilight" panose="020B0402040204020203" pitchFamily="34" charset="0"/>
                <a:cs typeface="Segoe UI Semilight" panose="020B0402040204020203" pitchFamily="34" charset="0"/>
              </a:rPr>
              <a:t>Format to 4 X 2. We suggest 1220 X 600 Pixels</a:t>
            </a:r>
          </a:p>
          <a:p>
            <a:pPr marL="342900" indent="-342900">
              <a:buFont typeface="+mj-lt"/>
              <a:buAutoNum type="arabicPeriod"/>
            </a:pPr>
            <a:r>
              <a:rPr lang="en-US" sz="1600" b="1" dirty="0">
                <a:solidFill>
                  <a:schemeClr val="bg1"/>
                </a:solidFill>
                <a:latin typeface="Segoe UI Semilight" panose="020B0402040204020203" pitchFamily="34" charset="0"/>
                <a:cs typeface="Segoe UI Semilight" panose="020B0402040204020203" pitchFamily="34" charset="0"/>
              </a:rPr>
              <a:t>Export at no more than 100K file size.</a:t>
            </a:r>
          </a:p>
          <a:p>
            <a:pPr marL="342900" indent="-342900">
              <a:buFont typeface="+mj-lt"/>
              <a:buAutoNum type="arabicPeriod"/>
            </a:pPr>
            <a:r>
              <a:rPr lang="en-US" sz="1600" b="1" dirty="0">
                <a:solidFill>
                  <a:schemeClr val="bg1"/>
                </a:solidFill>
                <a:latin typeface="Segoe UI Semilight" panose="020B0402040204020203" pitchFamily="34" charset="0"/>
                <a:cs typeface="Segoe UI Semilight" panose="020B0402040204020203" pitchFamily="34" charset="0"/>
              </a:rPr>
              <a:t>Upload into Templating</a:t>
            </a:r>
          </a:p>
        </p:txBody>
      </p:sp>
      <p:pic>
        <p:nvPicPr>
          <p:cNvPr id="5" name="Picture 4">
            <a:extLst>
              <a:ext uri="{FF2B5EF4-FFF2-40B4-BE49-F238E27FC236}">
                <a16:creationId xmlns:a16="http://schemas.microsoft.com/office/drawing/2014/main" id="{DB337EFE-6ED1-4C99-AEC7-1233D5909C01}"/>
              </a:ext>
            </a:extLst>
          </p:cNvPr>
          <p:cNvPicPr>
            <a:picLocks noChangeAspect="1"/>
          </p:cNvPicPr>
          <p:nvPr/>
        </p:nvPicPr>
        <p:blipFill rotWithShape="1">
          <a:blip r:embed="rId4"/>
          <a:srcRect b="29754"/>
          <a:stretch/>
        </p:blipFill>
        <p:spPr>
          <a:xfrm>
            <a:off x="7643168" y="3872908"/>
            <a:ext cx="1372573" cy="2068915"/>
          </a:xfrm>
          <a:prstGeom prst="rect">
            <a:avLst/>
          </a:prstGeom>
        </p:spPr>
      </p:pic>
    </p:spTree>
    <p:extLst>
      <p:ext uri="{BB962C8B-B14F-4D97-AF65-F5344CB8AC3E}">
        <p14:creationId xmlns:p14="http://schemas.microsoft.com/office/powerpoint/2010/main" val="139670558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7F322E-40DB-4D3A-A9F5-B969E2F0CF73}"/>
              </a:ext>
            </a:extLst>
          </p:cNvPr>
          <p:cNvSpPr/>
          <p:nvPr/>
        </p:nvSpPr>
        <p:spPr bwMode="auto">
          <a:xfrm>
            <a:off x="461108" y="457200"/>
            <a:ext cx="11261969" cy="623512"/>
          </a:xfrm>
          <a:prstGeom prst="rect">
            <a:avLst/>
          </a:prstGeom>
          <a:solidFill>
            <a:srgbClr val="F731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C46F917A-8B04-4C39-9D49-CA7E8F93208D}"/>
              </a:ext>
            </a:extLst>
          </p:cNvPr>
          <p:cNvSpPr>
            <a:spLocks noGrp="1"/>
          </p:cNvSpPr>
          <p:nvPr>
            <p:ph type="title"/>
          </p:nvPr>
        </p:nvSpPr>
        <p:spPr>
          <a:xfrm>
            <a:off x="588263" y="457200"/>
            <a:ext cx="11018520" cy="553998"/>
          </a:xfrm>
        </p:spPr>
        <p:txBody>
          <a:bodyPr/>
          <a:lstStyle/>
          <a:p>
            <a:r>
              <a:rPr lang="en-US" dirty="0">
                <a:solidFill>
                  <a:schemeClr val="bg1"/>
                </a:solidFill>
              </a:rPr>
              <a:t>3. App Studio – Menus and Icons Overview</a:t>
            </a:r>
          </a:p>
        </p:txBody>
      </p:sp>
      <p:sp>
        <p:nvSpPr>
          <p:cNvPr id="25" name="TextBox 24">
            <a:extLst>
              <a:ext uri="{FF2B5EF4-FFF2-40B4-BE49-F238E27FC236}">
                <a16:creationId xmlns:a16="http://schemas.microsoft.com/office/drawing/2014/main" id="{993C3105-34E6-4E73-8FB1-FDAFFB9FF49F}"/>
              </a:ext>
            </a:extLst>
          </p:cNvPr>
          <p:cNvSpPr txBox="1"/>
          <p:nvPr/>
        </p:nvSpPr>
        <p:spPr>
          <a:xfrm>
            <a:off x="767053" y="1228110"/>
            <a:ext cx="10462922" cy="738664"/>
          </a:xfrm>
          <a:prstGeom prst="rect">
            <a:avLst/>
          </a:prstGeom>
          <a:noFill/>
        </p:spPr>
        <p:txBody>
          <a:bodyPr wrap="square" lIns="0" tIns="0" rIns="0" bIns="0" rtlCol="0">
            <a:spAutoFit/>
          </a:bodyPr>
          <a:lstStyle/>
          <a:p>
            <a:r>
              <a:rPr lang="en-US" sz="1600" b="1" dirty="0">
                <a:latin typeface="Segoe UI Semilight" panose="020B0402040204020203" pitchFamily="34" charset="0"/>
                <a:cs typeface="Segoe UI Semilight" panose="020B0402040204020203" pitchFamily="34" charset="0"/>
              </a:rPr>
              <a:t>The most feature-rich part of the Application Studio is Menus and Icons. The studio enables you to custom-create icons, forms, links to documents, websites and more and do so for each by partners, title, or individuals. </a:t>
            </a:r>
            <a:endParaRPr lang="en-US" sz="16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a:p>
            <a:r>
              <a:rPr lang="en-US" sz="16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You as the Admin can highly customize the user experience in many ways. Here are a few examples:</a:t>
            </a:r>
          </a:p>
        </p:txBody>
      </p:sp>
      <p:sp>
        <p:nvSpPr>
          <p:cNvPr id="12" name="TextBox 11">
            <a:extLst>
              <a:ext uri="{FF2B5EF4-FFF2-40B4-BE49-F238E27FC236}">
                <a16:creationId xmlns:a16="http://schemas.microsoft.com/office/drawing/2014/main" id="{19EBF4B1-80F0-48B5-AE32-819E8AA5679E}"/>
              </a:ext>
            </a:extLst>
          </p:cNvPr>
          <p:cNvSpPr txBox="1"/>
          <p:nvPr/>
        </p:nvSpPr>
        <p:spPr>
          <a:xfrm>
            <a:off x="1750645" y="6463323"/>
            <a:ext cx="10029190" cy="153888"/>
          </a:xfrm>
          <a:prstGeom prst="rect">
            <a:avLst/>
          </a:prstGeom>
          <a:noFill/>
        </p:spPr>
        <p:txBody>
          <a:bodyPr wrap="square" lIns="0" tIns="0" rIns="0" bIns="0" rtlCol="0">
            <a:spAutoFit/>
          </a:bodyPr>
          <a:lstStyle/>
          <a:p>
            <a:pPr algn="r"/>
            <a:r>
              <a:rPr lang="en-US" sz="10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Copyright © 2001, 2021 Westlake Software, Inc.  Portions Copyright Microsoft Corp.  All Right Reserved. Confidential Information.   </a:t>
            </a:r>
          </a:p>
        </p:txBody>
      </p:sp>
      <p:graphicFrame>
        <p:nvGraphicFramePr>
          <p:cNvPr id="43" name="Table 43">
            <a:extLst>
              <a:ext uri="{FF2B5EF4-FFF2-40B4-BE49-F238E27FC236}">
                <a16:creationId xmlns:a16="http://schemas.microsoft.com/office/drawing/2014/main" id="{F73A7B96-A5B3-48A6-B87B-387B04508B73}"/>
              </a:ext>
            </a:extLst>
          </p:cNvPr>
          <p:cNvGraphicFramePr>
            <a:graphicFrameLocks noGrp="1"/>
          </p:cNvGraphicFramePr>
          <p:nvPr>
            <p:extLst>
              <p:ext uri="{D42A27DB-BD31-4B8C-83A1-F6EECF244321}">
                <p14:modId xmlns:p14="http://schemas.microsoft.com/office/powerpoint/2010/main" val="4278607611"/>
              </p:ext>
            </p:extLst>
          </p:nvPr>
        </p:nvGraphicFramePr>
        <p:xfrm>
          <a:off x="672227" y="2130723"/>
          <a:ext cx="10839729" cy="3302000"/>
        </p:xfrm>
        <a:graphic>
          <a:graphicData uri="http://schemas.openxmlformats.org/drawingml/2006/table">
            <a:tbl>
              <a:tblPr firstRow="1" bandRow="1">
                <a:tableStyleId>{5C22544A-7EE6-4342-B048-85BDC9FD1C3A}</a:tableStyleId>
              </a:tblPr>
              <a:tblGrid>
                <a:gridCol w="3613243">
                  <a:extLst>
                    <a:ext uri="{9D8B030D-6E8A-4147-A177-3AD203B41FA5}">
                      <a16:colId xmlns:a16="http://schemas.microsoft.com/office/drawing/2014/main" val="3590329390"/>
                    </a:ext>
                  </a:extLst>
                </a:gridCol>
                <a:gridCol w="3613243">
                  <a:extLst>
                    <a:ext uri="{9D8B030D-6E8A-4147-A177-3AD203B41FA5}">
                      <a16:colId xmlns:a16="http://schemas.microsoft.com/office/drawing/2014/main" val="317626209"/>
                    </a:ext>
                  </a:extLst>
                </a:gridCol>
                <a:gridCol w="3613243">
                  <a:extLst>
                    <a:ext uri="{9D8B030D-6E8A-4147-A177-3AD203B41FA5}">
                      <a16:colId xmlns:a16="http://schemas.microsoft.com/office/drawing/2014/main" val="1373157563"/>
                    </a:ext>
                  </a:extLst>
                </a:gridCol>
              </a:tblGrid>
              <a:tr h="370840">
                <a:tc>
                  <a:txBody>
                    <a:bodyPr/>
                    <a:lstStyle/>
                    <a:p>
                      <a:r>
                        <a:rPr lang="en-US" dirty="0"/>
                        <a:t>Icon/Function Added</a:t>
                      </a:r>
                    </a:p>
                  </a:txBody>
                  <a:tcPr>
                    <a:solidFill>
                      <a:srgbClr val="F7315A"/>
                    </a:solidFill>
                  </a:tcPr>
                </a:tc>
                <a:tc>
                  <a:txBody>
                    <a:bodyPr/>
                    <a:lstStyle/>
                    <a:p>
                      <a:r>
                        <a:rPr lang="en-US" dirty="0"/>
                        <a:t>What Might it be for?</a:t>
                      </a:r>
                    </a:p>
                  </a:txBody>
                  <a:tcPr>
                    <a:solidFill>
                      <a:srgbClr val="F7315A"/>
                    </a:solidFill>
                  </a:tcPr>
                </a:tc>
                <a:tc>
                  <a:txBody>
                    <a:bodyPr/>
                    <a:lstStyle/>
                    <a:p>
                      <a:r>
                        <a:rPr lang="en-US" dirty="0"/>
                        <a:t>Limited to:</a:t>
                      </a:r>
                    </a:p>
                  </a:txBody>
                  <a:tcPr>
                    <a:solidFill>
                      <a:srgbClr val="F7315A"/>
                    </a:solidFill>
                  </a:tcPr>
                </a:tc>
                <a:extLst>
                  <a:ext uri="{0D108BD9-81ED-4DB2-BD59-A6C34878D82A}">
                    <a16:rowId xmlns:a16="http://schemas.microsoft.com/office/drawing/2014/main" val="814483833"/>
                  </a:ext>
                </a:extLst>
              </a:tr>
              <a:tr h="370840">
                <a:tc>
                  <a:txBody>
                    <a:bodyPr/>
                    <a:lstStyle/>
                    <a:p>
                      <a:pPr algn="r"/>
                      <a:r>
                        <a:rPr lang="en-US" b="1" dirty="0"/>
                        <a:t>Phone icon to dial a number.</a:t>
                      </a:r>
                    </a:p>
                  </a:txBody>
                  <a:tcPr>
                    <a:solidFill>
                      <a:schemeClr val="bg1"/>
                    </a:solidFill>
                  </a:tcPr>
                </a:tc>
                <a:tc>
                  <a:txBody>
                    <a:bodyPr/>
                    <a:lstStyle/>
                    <a:p>
                      <a:r>
                        <a:rPr lang="en-US" b="0" dirty="0"/>
                        <a:t>Rep to call your organization with a question.</a:t>
                      </a:r>
                    </a:p>
                  </a:txBody>
                  <a:tcPr>
                    <a:solidFill>
                      <a:schemeClr val="bg1">
                        <a:lumMod val="95000"/>
                      </a:schemeClr>
                    </a:solidFill>
                  </a:tcPr>
                </a:tc>
                <a:tc>
                  <a:txBody>
                    <a:bodyPr/>
                    <a:lstStyle/>
                    <a:p>
                      <a:r>
                        <a:rPr lang="en-US" b="0" dirty="0"/>
                        <a:t>Reps assigned Partner A</a:t>
                      </a:r>
                    </a:p>
                  </a:txBody>
                  <a:tcPr>
                    <a:solidFill>
                      <a:schemeClr val="bg1">
                        <a:lumMod val="95000"/>
                      </a:schemeClr>
                    </a:solidFill>
                  </a:tcPr>
                </a:tc>
                <a:extLst>
                  <a:ext uri="{0D108BD9-81ED-4DB2-BD59-A6C34878D82A}">
                    <a16:rowId xmlns:a16="http://schemas.microsoft.com/office/drawing/2014/main" val="2305335703"/>
                  </a:ext>
                </a:extLst>
              </a:tr>
              <a:tr h="370840">
                <a:tc>
                  <a:txBody>
                    <a:bodyPr/>
                    <a:lstStyle/>
                    <a:p>
                      <a:pPr algn="r"/>
                      <a:r>
                        <a:rPr lang="en-US" b="1" dirty="0"/>
                        <a:t>URL icon to open a website</a:t>
                      </a:r>
                    </a:p>
                  </a:txBody>
                  <a:tcPr>
                    <a:solidFill>
                      <a:schemeClr val="bg1"/>
                    </a:solidFill>
                  </a:tcPr>
                </a:tc>
                <a:tc>
                  <a:txBody>
                    <a:bodyPr/>
                    <a:lstStyle/>
                    <a:p>
                      <a:r>
                        <a:rPr lang="en-US" b="0" dirty="0"/>
                        <a:t>Icon to go to ExpertZone</a:t>
                      </a:r>
                    </a:p>
                  </a:txBody>
                  <a:tcPr>
                    <a:solidFill>
                      <a:schemeClr val="bg1">
                        <a:lumMod val="95000"/>
                      </a:schemeClr>
                    </a:solidFill>
                  </a:tcPr>
                </a:tc>
                <a:tc>
                  <a:txBody>
                    <a:bodyPr/>
                    <a:lstStyle/>
                    <a:p>
                      <a:r>
                        <a:rPr lang="en-US" b="0" dirty="0"/>
                        <a:t>Available to Everyone</a:t>
                      </a:r>
                    </a:p>
                  </a:txBody>
                  <a:tcPr>
                    <a:solidFill>
                      <a:schemeClr val="bg1">
                        <a:lumMod val="95000"/>
                      </a:schemeClr>
                    </a:solidFill>
                  </a:tcPr>
                </a:tc>
                <a:extLst>
                  <a:ext uri="{0D108BD9-81ED-4DB2-BD59-A6C34878D82A}">
                    <a16:rowId xmlns:a16="http://schemas.microsoft.com/office/drawing/2014/main" val="3934932069"/>
                  </a:ext>
                </a:extLst>
              </a:tr>
              <a:tr h="370840">
                <a:tc>
                  <a:txBody>
                    <a:bodyPr/>
                    <a:lstStyle/>
                    <a:p>
                      <a:pPr algn="r"/>
                      <a:r>
                        <a:rPr lang="en-US" b="1" dirty="0"/>
                        <a:t>Document icon to open a brochure</a:t>
                      </a:r>
                    </a:p>
                  </a:txBody>
                  <a:tcPr>
                    <a:solidFill>
                      <a:schemeClr val="bg1"/>
                    </a:solidFill>
                  </a:tcPr>
                </a:tc>
                <a:tc>
                  <a:txBody>
                    <a:bodyPr/>
                    <a:lstStyle/>
                    <a:p>
                      <a:r>
                        <a:rPr lang="en-US" b="0" dirty="0"/>
                        <a:t>Promotion about Xbox for the holidays</a:t>
                      </a:r>
                    </a:p>
                  </a:txBody>
                  <a:tcPr>
                    <a:solidFill>
                      <a:schemeClr val="bg1">
                        <a:lumMod val="95000"/>
                      </a:schemeClr>
                    </a:solidFill>
                  </a:tcPr>
                </a:tc>
                <a:tc>
                  <a:txBody>
                    <a:bodyPr/>
                    <a:lstStyle/>
                    <a:p>
                      <a:r>
                        <a:rPr lang="en-US" b="0" dirty="0"/>
                        <a:t>Just Reps with a certain title</a:t>
                      </a:r>
                    </a:p>
                  </a:txBody>
                  <a:tcPr>
                    <a:solidFill>
                      <a:schemeClr val="bg1">
                        <a:lumMod val="95000"/>
                      </a:schemeClr>
                    </a:solidFill>
                  </a:tcPr>
                </a:tc>
                <a:extLst>
                  <a:ext uri="{0D108BD9-81ED-4DB2-BD59-A6C34878D82A}">
                    <a16:rowId xmlns:a16="http://schemas.microsoft.com/office/drawing/2014/main" val="170800831"/>
                  </a:ext>
                </a:extLst>
              </a:tr>
              <a:tr h="370840">
                <a:tc>
                  <a:txBody>
                    <a:bodyPr/>
                    <a:lstStyle/>
                    <a:p>
                      <a:pPr algn="r"/>
                      <a:r>
                        <a:rPr lang="en-US" b="1" dirty="0"/>
                        <a:t>Email icon to open email on your phone.</a:t>
                      </a:r>
                    </a:p>
                  </a:txBody>
                  <a:tcPr>
                    <a:solidFill>
                      <a:schemeClr val="bg1"/>
                    </a:solidFill>
                  </a:tcPr>
                </a:tc>
                <a:tc>
                  <a:txBody>
                    <a:bodyPr/>
                    <a:lstStyle/>
                    <a:p>
                      <a:r>
                        <a:rPr lang="en-US" b="0" dirty="0"/>
                        <a:t>Email support from your agency</a:t>
                      </a:r>
                    </a:p>
                  </a:txBody>
                  <a:tcPr>
                    <a:solidFill>
                      <a:schemeClr val="bg1">
                        <a:lumMod val="95000"/>
                      </a:schemeClr>
                    </a:solidFill>
                  </a:tcPr>
                </a:tc>
                <a:tc>
                  <a:txBody>
                    <a:bodyPr/>
                    <a:lstStyle/>
                    <a:p>
                      <a:r>
                        <a:rPr lang="en-US" b="0" dirty="0"/>
                        <a:t>Available to Everyone</a:t>
                      </a:r>
                    </a:p>
                  </a:txBody>
                  <a:tcPr>
                    <a:solidFill>
                      <a:schemeClr val="bg1">
                        <a:lumMod val="95000"/>
                      </a:schemeClr>
                    </a:solidFill>
                  </a:tcPr>
                </a:tc>
                <a:extLst>
                  <a:ext uri="{0D108BD9-81ED-4DB2-BD59-A6C34878D82A}">
                    <a16:rowId xmlns:a16="http://schemas.microsoft.com/office/drawing/2014/main" val="1993973880"/>
                  </a:ext>
                </a:extLst>
              </a:tr>
              <a:tr h="370840">
                <a:tc>
                  <a:txBody>
                    <a:bodyPr/>
                    <a:lstStyle/>
                    <a:p>
                      <a:pPr algn="r"/>
                      <a:r>
                        <a:rPr lang="en-US" b="1" dirty="0"/>
                        <a:t>GPS icon to map a location.</a:t>
                      </a:r>
                    </a:p>
                  </a:txBody>
                  <a:tcPr>
                    <a:solidFill>
                      <a:schemeClr val="bg1"/>
                    </a:solidFill>
                  </a:tcPr>
                </a:tc>
                <a:tc>
                  <a:txBody>
                    <a:bodyPr/>
                    <a:lstStyle/>
                    <a:p>
                      <a:r>
                        <a:rPr lang="en-US" b="0" dirty="0"/>
                        <a:t>Location of offsite training around new Windows announcement. </a:t>
                      </a:r>
                    </a:p>
                  </a:txBody>
                  <a:tcPr>
                    <a:solidFill>
                      <a:schemeClr val="bg1">
                        <a:lumMod val="95000"/>
                      </a:schemeClr>
                    </a:solidFill>
                  </a:tcPr>
                </a:tc>
                <a:tc>
                  <a:txBody>
                    <a:bodyPr/>
                    <a:lstStyle/>
                    <a:p>
                      <a:r>
                        <a:rPr lang="en-US" b="0" dirty="0"/>
                        <a:t>Reps assigned Partners A and B who were invited. </a:t>
                      </a:r>
                    </a:p>
                  </a:txBody>
                  <a:tcPr>
                    <a:solidFill>
                      <a:schemeClr val="bg1">
                        <a:lumMod val="95000"/>
                      </a:schemeClr>
                    </a:solidFill>
                  </a:tcPr>
                </a:tc>
                <a:extLst>
                  <a:ext uri="{0D108BD9-81ED-4DB2-BD59-A6C34878D82A}">
                    <a16:rowId xmlns:a16="http://schemas.microsoft.com/office/drawing/2014/main" val="1705903675"/>
                  </a:ext>
                </a:extLst>
              </a:tr>
            </a:tbl>
          </a:graphicData>
        </a:graphic>
      </p:graphicFrame>
    </p:spTree>
    <p:extLst>
      <p:ext uri="{BB962C8B-B14F-4D97-AF65-F5344CB8AC3E}">
        <p14:creationId xmlns:p14="http://schemas.microsoft.com/office/powerpoint/2010/main" val="93260228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9A5776-74D5-4C0C-8CDB-49CAE658E180}"/>
              </a:ext>
            </a:extLst>
          </p:cNvPr>
          <p:cNvPicPr>
            <a:picLocks noChangeAspect="1"/>
          </p:cNvPicPr>
          <p:nvPr/>
        </p:nvPicPr>
        <p:blipFill rotWithShape="1">
          <a:blip r:embed="rId2"/>
          <a:srcRect b="27643"/>
          <a:stretch/>
        </p:blipFill>
        <p:spPr>
          <a:xfrm>
            <a:off x="2574368" y="3221572"/>
            <a:ext cx="6848291" cy="3090946"/>
          </a:xfrm>
          <a:prstGeom prst="rect">
            <a:avLst/>
          </a:prstGeom>
          <a:ln>
            <a:solidFill>
              <a:schemeClr val="bg1">
                <a:lumMod val="75000"/>
              </a:schemeClr>
            </a:solidFill>
          </a:ln>
        </p:spPr>
      </p:pic>
      <p:sp>
        <p:nvSpPr>
          <p:cNvPr id="2" name="Rectangle 1">
            <a:extLst>
              <a:ext uri="{FF2B5EF4-FFF2-40B4-BE49-F238E27FC236}">
                <a16:creationId xmlns:a16="http://schemas.microsoft.com/office/drawing/2014/main" id="{B87F322E-40DB-4D3A-A9F5-B969E2F0CF73}"/>
              </a:ext>
            </a:extLst>
          </p:cNvPr>
          <p:cNvSpPr/>
          <p:nvPr/>
        </p:nvSpPr>
        <p:spPr bwMode="auto">
          <a:xfrm>
            <a:off x="461108" y="457200"/>
            <a:ext cx="11261969" cy="623512"/>
          </a:xfrm>
          <a:prstGeom prst="rect">
            <a:avLst/>
          </a:prstGeom>
          <a:solidFill>
            <a:srgbClr val="F731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C46F917A-8B04-4C39-9D49-CA7E8F93208D}"/>
              </a:ext>
            </a:extLst>
          </p:cNvPr>
          <p:cNvSpPr>
            <a:spLocks noGrp="1"/>
          </p:cNvSpPr>
          <p:nvPr>
            <p:ph type="title"/>
          </p:nvPr>
        </p:nvSpPr>
        <p:spPr>
          <a:xfrm>
            <a:off x="588263" y="457200"/>
            <a:ext cx="11018520" cy="553998"/>
          </a:xfrm>
        </p:spPr>
        <p:txBody>
          <a:bodyPr/>
          <a:lstStyle/>
          <a:p>
            <a:r>
              <a:rPr lang="en-US" dirty="0">
                <a:solidFill>
                  <a:schemeClr val="bg1"/>
                </a:solidFill>
              </a:rPr>
              <a:t>3. App Studio – Menus and Icons Page Overview</a:t>
            </a:r>
          </a:p>
        </p:txBody>
      </p:sp>
      <p:sp>
        <p:nvSpPr>
          <p:cNvPr id="25" name="TextBox 24">
            <a:extLst>
              <a:ext uri="{FF2B5EF4-FFF2-40B4-BE49-F238E27FC236}">
                <a16:creationId xmlns:a16="http://schemas.microsoft.com/office/drawing/2014/main" id="{993C3105-34E6-4E73-8FB1-FDAFFB9FF49F}"/>
              </a:ext>
            </a:extLst>
          </p:cNvPr>
          <p:cNvSpPr txBox="1"/>
          <p:nvPr/>
        </p:nvSpPr>
        <p:spPr>
          <a:xfrm>
            <a:off x="767053" y="1228110"/>
            <a:ext cx="10462922" cy="769441"/>
          </a:xfrm>
          <a:prstGeom prst="rect">
            <a:avLst/>
          </a:prstGeom>
          <a:noFill/>
        </p:spPr>
        <p:txBody>
          <a:bodyPr wrap="square" lIns="0" tIns="0" rIns="0" bIns="0" rtlCol="0">
            <a:spAutoFit/>
          </a:bodyPr>
          <a:lstStyle/>
          <a:p>
            <a:r>
              <a:rPr lang="en-US" sz="1600" b="1" dirty="0">
                <a:latin typeface="Segoe UI Semilight" panose="020B0402040204020203" pitchFamily="34" charset="0"/>
                <a:cs typeface="Segoe UI Semilight" panose="020B0402040204020203" pitchFamily="34" charset="0"/>
              </a:rPr>
              <a:t>The most feature-rich part of the Application Studio is Menus and Icons. The studio enables you to custom-create icons, forms, links to documents, websites and more and do so for each by partners, titles, or individuals. The next few pages are a </a:t>
            </a:r>
            <a:r>
              <a:rPr lang="en-US" b="1" dirty="0">
                <a:solidFill>
                  <a:srgbClr val="45BD28"/>
                </a:solidFill>
                <a:latin typeface="Segoe UI Semilight" panose="020B0402040204020203" pitchFamily="34" charset="0"/>
                <a:cs typeface="Segoe UI Semilight" panose="020B0402040204020203" pitchFamily="34" charset="0"/>
              </a:rPr>
              <a:t>step-by-step tutorial </a:t>
            </a:r>
            <a:r>
              <a:rPr lang="en-US" sz="1600" b="1" dirty="0">
                <a:latin typeface="Segoe UI Semilight" panose="020B0402040204020203" pitchFamily="34" charset="0"/>
                <a:cs typeface="Segoe UI Semilight" panose="020B0402040204020203" pitchFamily="34" charset="0"/>
              </a:rPr>
              <a:t>on adding a basic icon, plus everything below in more detail. </a:t>
            </a:r>
            <a:endParaRPr lang="en-US" sz="1600" b="1"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p:txBody>
      </p:sp>
      <p:sp>
        <p:nvSpPr>
          <p:cNvPr id="12" name="TextBox 11">
            <a:extLst>
              <a:ext uri="{FF2B5EF4-FFF2-40B4-BE49-F238E27FC236}">
                <a16:creationId xmlns:a16="http://schemas.microsoft.com/office/drawing/2014/main" id="{19EBF4B1-80F0-48B5-AE32-819E8AA5679E}"/>
              </a:ext>
            </a:extLst>
          </p:cNvPr>
          <p:cNvSpPr txBox="1"/>
          <p:nvPr/>
        </p:nvSpPr>
        <p:spPr>
          <a:xfrm>
            <a:off x="1750645" y="6463323"/>
            <a:ext cx="10029190" cy="153888"/>
          </a:xfrm>
          <a:prstGeom prst="rect">
            <a:avLst/>
          </a:prstGeom>
          <a:noFill/>
        </p:spPr>
        <p:txBody>
          <a:bodyPr wrap="square" lIns="0" tIns="0" rIns="0" bIns="0" rtlCol="0">
            <a:spAutoFit/>
          </a:bodyPr>
          <a:lstStyle/>
          <a:p>
            <a:pPr algn="r"/>
            <a:r>
              <a:rPr lang="en-US" sz="10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Copyright © 2001, 2021 Westlake Software, Inc.  Portions Copyright Microsoft Corp.  All Right Reserved. Confidential Information.   </a:t>
            </a:r>
          </a:p>
        </p:txBody>
      </p:sp>
      <p:sp>
        <p:nvSpPr>
          <p:cNvPr id="18" name="TextBox 17">
            <a:extLst>
              <a:ext uri="{FF2B5EF4-FFF2-40B4-BE49-F238E27FC236}">
                <a16:creationId xmlns:a16="http://schemas.microsoft.com/office/drawing/2014/main" id="{88F4D234-56EE-4ABC-A350-4385D8344037}"/>
              </a:ext>
            </a:extLst>
          </p:cNvPr>
          <p:cNvSpPr txBox="1"/>
          <p:nvPr/>
        </p:nvSpPr>
        <p:spPr>
          <a:xfrm>
            <a:off x="532457" y="3403699"/>
            <a:ext cx="1683458" cy="646331"/>
          </a:xfrm>
          <a:prstGeom prst="rect">
            <a:avLst/>
          </a:prstGeom>
          <a:noFill/>
        </p:spPr>
        <p:txBody>
          <a:bodyPr wrap="square" lIns="0" tIns="0" rIns="0" bIns="0" rtlCol="0">
            <a:spAutoFit/>
          </a:bodyPr>
          <a:lstStyle/>
          <a:p>
            <a:pPr algn="r"/>
            <a:r>
              <a:rPr lang="en-US" sz="1400" b="1" dirty="0">
                <a:latin typeface="Segoe UI Semilight" panose="020B0402040204020203" pitchFamily="34" charset="0"/>
                <a:cs typeface="Segoe UI Semilight" panose="020B0402040204020203" pitchFamily="34" charset="0"/>
              </a:rPr>
              <a:t>Icon Options </a:t>
            </a:r>
          </a:p>
          <a:p>
            <a:pPr algn="r"/>
            <a:r>
              <a:rPr lang="en-US" sz="1400" dirty="0">
                <a:latin typeface="Segoe UI Semilight" panose="020B0402040204020203" pitchFamily="34" charset="0"/>
                <a:cs typeface="Segoe UI Semilight" panose="020B0402040204020203" pitchFamily="34" charset="0"/>
              </a:rPr>
              <a:t>Drag these items to the right and drop </a:t>
            </a:r>
            <a:endPar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p:txBody>
      </p:sp>
      <p:sp>
        <p:nvSpPr>
          <p:cNvPr id="20" name="TextBox 19">
            <a:extLst>
              <a:ext uri="{FF2B5EF4-FFF2-40B4-BE49-F238E27FC236}">
                <a16:creationId xmlns:a16="http://schemas.microsoft.com/office/drawing/2014/main" id="{D2C6C75C-81B7-4C85-978F-15082175E2E3}"/>
              </a:ext>
            </a:extLst>
          </p:cNvPr>
          <p:cNvSpPr txBox="1"/>
          <p:nvPr/>
        </p:nvSpPr>
        <p:spPr>
          <a:xfrm>
            <a:off x="2156217" y="2433985"/>
            <a:ext cx="1683458" cy="430887"/>
          </a:xfrm>
          <a:prstGeom prst="rect">
            <a:avLst/>
          </a:prstGeom>
          <a:noFill/>
        </p:spPr>
        <p:txBody>
          <a:bodyPr wrap="square" lIns="0" tIns="0" rIns="0" bIns="0" rtlCol="0">
            <a:spAutoFit/>
          </a:bodyPr>
          <a:lstStyle/>
          <a:p>
            <a:r>
              <a:rPr lang="en-US" sz="1400" b="1" dirty="0">
                <a:latin typeface="Segoe UI Semilight" panose="020B0402040204020203" pitchFamily="34" charset="0"/>
                <a:cs typeface="Segoe UI Semilight" panose="020B0402040204020203" pitchFamily="34" charset="0"/>
              </a:rPr>
              <a:t>Program </a:t>
            </a:r>
          </a:p>
          <a:p>
            <a:r>
              <a:rPr lang="en-US" sz="1400" dirty="0">
                <a:latin typeface="Segoe UI Semilight" panose="020B0402040204020203" pitchFamily="34" charset="0"/>
                <a:cs typeface="Segoe UI Semilight" panose="020B0402040204020203" pitchFamily="34" charset="0"/>
              </a:rPr>
              <a:t>REP or Champions* </a:t>
            </a:r>
            <a:endPar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p:txBody>
      </p:sp>
      <p:sp>
        <p:nvSpPr>
          <p:cNvPr id="21" name="TextBox 20">
            <a:extLst>
              <a:ext uri="{FF2B5EF4-FFF2-40B4-BE49-F238E27FC236}">
                <a16:creationId xmlns:a16="http://schemas.microsoft.com/office/drawing/2014/main" id="{75146D26-4ADC-4C54-8839-F5F90483D141}"/>
              </a:ext>
            </a:extLst>
          </p:cNvPr>
          <p:cNvSpPr txBox="1"/>
          <p:nvPr/>
        </p:nvSpPr>
        <p:spPr>
          <a:xfrm>
            <a:off x="3946917" y="2398426"/>
            <a:ext cx="1683458" cy="430887"/>
          </a:xfrm>
          <a:prstGeom prst="rect">
            <a:avLst/>
          </a:prstGeom>
          <a:noFill/>
        </p:spPr>
        <p:txBody>
          <a:bodyPr wrap="square" lIns="0" tIns="0" rIns="0" bIns="0" rtlCol="0">
            <a:spAutoFit/>
          </a:bodyPr>
          <a:lstStyle/>
          <a:p>
            <a:r>
              <a:rPr lang="en-US" sz="1400" b="1" dirty="0">
                <a:latin typeface="Segoe UI Semilight" panose="020B0402040204020203" pitchFamily="34" charset="0"/>
                <a:cs typeface="Segoe UI Semilight" panose="020B0402040204020203" pitchFamily="34" charset="0"/>
              </a:rPr>
              <a:t>Partner</a:t>
            </a:r>
            <a:r>
              <a:rPr lang="en-US" sz="1400" dirty="0">
                <a:latin typeface="Segoe UI Semilight" panose="020B0402040204020203" pitchFamily="34" charset="0"/>
                <a:cs typeface="Segoe UI Semilight" panose="020B0402040204020203" pitchFamily="34" charset="0"/>
              </a:rPr>
              <a:t> </a:t>
            </a:r>
          </a:p>
          <a:p>
            <a:r>
              <a:rPr lang="en-US" sz="1400" dirty="0">
                <a:latin typeface="Segoe UI Semilight" panose="020B0402040204020203" pitchFamily="34" charset="0"/>
                <a:cs typeface="Segoe UI Semilight" panose="020B0402040204020203" pitchFamily="34" charset="0"/>
              </a:rPr>
              <a:t>Select after Program </a:t>
            </a:r>
            <a:endPar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p:txBody>
      </p:sp>
      <p:sp>
        <p:nvSpPr>
          <p:cNvPr id="22" name="TextBox 21">
            <a:extLst>
              <a:ext uri="{FF2B5EF4-FFF2-40B4-BE49-F238E27FC236}">
                <a16:creationId xmlns:a16="http://schemas.microsoft.com/office/drawing/2014/main" id="{F0558CEE-D4F8-45AF-A41B-72E257CAAE2D}"/>
              </a:ext>
            </a:extLst>
          </p:cNvPr>
          <p:cNvSpPr txBox="1"/>
          <p:nvPr/>
        </p:nvSpPr>
        <p:spPr>
          <a:xfrm>
            <a:off x="5951550" y="2372174"/>
            <a:ext cx="1683458" cy="646331"/>
          </a:xfrm>
          <a:prstGeom prst="rect">
            <a:avLst/>
          </a:prstGeom>
          <a:noFill/>
        </p:spPr>
        <p:txBody>
          <a:bodyPr wrap="square" lIns="0" tIns="0" rIns="0" bIns="0" rtlCol="0">
            <a:spAutoFit/>
          </a:bodyPr>
          <a:lstStyle/>
          <a:p>
            <a:r>
              <a:rPr lang="en-US" sz="1400" b="1" dirty="0">
                <a:latin typeface="Segoe UI Semilight" panose="020B0402040204020203" pitchFamily="34" charset="0"/>
                <a:cs typeface="Segoe UI Semilight" panose="020B0402040204020203" pitchFamily="34" charset="0"/>
              </a:rPr>
              <a:t>Select Title</a:t>
            </a:r>
            <a:r>
              <a:rPr lang="en-US" sz="1400" dirty="0">
                <a:latin typeface="Segoe UI Semilight" panose="020B0402040204020203" pitchFamily="34" charset="0"/>
                <a:cs typeface="Segoe UI Semilight" panose="020B0402040204020203" pitchFamily="34" charset="0"/>
              </a:rPr>
              <a:t> </a:t>
            </a:r>
          </a:p>
          <a:p>
            <a:r>
              <a:rPr lang="en-US" sz="1400" dirty="0">
                <a:latin typeface="Segoe UI Semilight" panose="020B0402040204020203" pitchFamily="34" charset="0"/>
                <a:cs typeface="Segoe UI Semilight" panose="020B0402040204020203" pitchFamily="34" charset="0"/>
              </a:rPr>
              <a:t>See items assigned by title</a:t>
            </a:r>
            <a:endPar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p:txBody>
      </p:sp>
      <p:sp>
        <p:nvSpPr>
          <p:cNvPr id="23" name="TextBox 22">
            <a:extLst>
              <a:ext uri="{FF2B5EF4-FFF2-40B4-BE49-F238E27FC236}">
                <a16:creationId xmlns:a16="http://schemas.microsoft.com/office/drawing/2014/main" id="{F02E4DEE-373E-4DEE-8817-9C9A0013FF3B}"/>
              </a:ext>
            </a:extLst>
          </p:cNvPr>
          <p:cNvSpPr txBox="1"/>
          <p:nvPr/>
        </p:nvSpPr>
        <p:spPr>
          <a:xfrm>
            <a:off x="8002099" y="2351422"/>
            <a:ext cx="2033683" cy="646331"/>
          </a:xfrm>
          <a:prstGeom prst="rect">
            <a:avLst/>
          </a:prstGeom>
          <a:noFill/>
        </p:spPr>
        <p:txBody>
          <a:bodyPr wrap="square" lIns="0" tIns="0" rIns="0" bIns="0" rtlCol="0">
            <a:spAutoFit/>
          </a:bodyPr>
          <a:lstStyle/>
          <a:p>
            <a:r>
              <a:rPr lang="en-US" sz="1400" b="1" dirty="0">
                <a:latin typeface="Segoe UI Semilight" panose="020B0402040204020203" pitchFamily="34" charset="0"/>
                <a:cs typeface="Segoe UI Semilight" panose="020B0402040204020203" pitchFamily="34" charset="0"/>
              </a:rPr>
              <a:t>Users</a:t>
            </a:r>
          </a:p>
          <a:p>
            <a:r>
              <a:rPr lang="en-US" sz="1400" dirty="0">
                <a:latin typeface="Segoe UI Semilight" panose="020B0402040204020203" pitchFamily="34" charset="0"/>
                <a:cs typeface="Segoe UI Semilight" panose="020B0402040204020203" pitchFamily="34" charset="0"/>
              </a:rPr>
              <a:t>See items assigned by User</a:t>
            </a:r>
            <a:endPar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p:txBody>
      </p:sp>
      <p:sp>
        <p:nvSpPr>
          <p:cNvPr id="24" name="TextBox 23">
            <a:extLst>
              <a:ext uri="{FF2B5EF4-FFF2-40B4-BE49-F238E27FC236}">
                <a16:creationId xmlns:a16="http://schemas.microsoft.com/office/drawing/2014/main" id="{E2859FC0-683E-49A8-830B-1A3F3787A22E}"/>
              </a:ext>
            </a:extLst>
          </p:cNvPr>
          <p:cNvSpPr txBox="1"/>
          <p:nvPr/>
        </p:nvSpPr>
        <p:spPr>
          <a:xfrm>
            <a:off x="9976085" y="3248389"/>
            <a:ext cx="1683458" cy="646331"/>
          </a:xfrm>
          <a:prstGeom prst="rect">
            <a:avLst/>
          </a:prstGeom>
          <a:noFill/>
        </p:spPr>
        <p:txBody>
          <a:bodyPr wrap="square" lIns="0" tIns="0" rIns="0" bIns="0" rtlCol="0">
            <a:spAutoFit/>
          </a:bodyPr>
          <a:lstStyle/>
          <a:p>
            <a:r>
              <a:rPr lang="en-US" sz="1400" b="1" dirty="0">
                <a:latin typeface="Segoe UI Semilight" panose="020B0402040204020203" pitchFamily="34" charset="0"/>
                <a:cs typeface="Segoe UI Semilight" panose="020B0402040204020203" pitchFamily="34" charset="0"/>
              </a:rPr>
              <a:t>Translate</a:t>
            </a:r>
            <a:r>
              <a:rPr lang="en-US" sz="1400" dirty="0">
                <a:latin typeface="Segoe UI Semilight" panose="020B0402040204020203" pitchFamily="34" charset="0"/>
                <a:cs typeface="Segoe UI Semilight" panose="020B0402040204020203" pitchFamily="34" charset="0"/>
              </a:rPr>
              <a:t> </a:t>
            </a:r>
          </a:p>
          <a:p>
            <a:r>
              <a:rPr lang="en-US" sz="1400" dirty="0">
                <a:latin typeface="Segoe UI Semilight" panose="020B0402040204020203" pitchFamily="34" charset="0"/>
                <a:cs typeface="Segoe UI Semilight" panose="020B0402040204020203" pitchFamily="34" charset="0"/>
              </a:rPr>
              <a:t>Support translations of text under icons</a:t>
            </a:r>
            <a:endPar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p:txBody>
      </p:sp>
      <p:sp>
        <p:nvSpPr>
          <p:cNvPr id="26" name="TextBox 25">
            <a:extLst>
              <a:ext uri="{FF2B5EF4-FFF2-40B4-BE49-F238E27FC236}">
                <a16:creationId xmlns:a16="http://schemas.microsoft.com/office/drawing/2014/main" id="{9C54DC56-3F34-457B-9C65-EE45E044A828}"/>
              </a:ext>
            </a:extLst>
          </p:cNvPr>
          <p:cNvSpPr txBox="1"/>
          <p:nvPr/>
        </p:nvSpPr>
        <p:spPr>
          <a:xfrm>
            <a:off x="405539" y="4340647"/>
            <a:ext cx="1683458" cy="646331"/>
          </a:xfrm>
          <a:prstGeom prst="rect">
            <a:avLst/>
          </a:prstGeom>
          <a:noFill/>
        </p:spPr>
        <p:txBody>
          <a:bodyPr wrap="square" lIns="0" tIns="0" rIns="0" bIns="0" rtlCol="0">
            <a:spAutoFit/>
          </a:bodyPr>
          <a:lstStyle/>
          <a:p>
            <a:pPr algn="r"/>
            <a:r>
              <a:rPr lang="en-US" sz="1400" b="1" dirty="0">
                <a:latin typeface="Segoe UI Semilight" panose="020B0402040204020203" pitchFamily="34" charset="0"/>
                <a:cs typeface="Segoe UI Semilight" panose="020B0402040204020203" pitchFamily="34" charset="0"/>
              </a:rPr>
              <a:t>App Emulator</a:t>
            </a:r>
          </a:p>
          <a:p>
            <a:pPr algn="r"/>
            <a:r>
              <a:rPr lang="en-US" sz="1400" dirty="0">
                <a:latin typeface="Segoe UI Semilight" panose="020B0402040204020203" pitchFamily="34" charset="0"/>
                <a:cs typeface="Segoe UI Semilight" panose="020B0402040204020203" pitchFamily="34" charset="0"/>
              </a:rPr>
              <a:t>Shows what the app will generally look like</a:t>
            </a:r>
            <a:endPar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p:txBody>
      </p:sp>
      <p:sp>
        <p:nvSpPr>
          <p:cNvPr id="27" name="TextBox 26">
            <a:extLst>
              <a:ext uri="{FF2B5EF4-FFF2-40B4-BE49-F238E27FC236}">
                <a16:creationId xmlns:a16="http://schemas.microsoft.com/office/drawing/2014/main" id="{44D757DA-4339-40C8-9F30-2019B65C213B}"/>
              </a:ext>
            </a:extLst>
          </p:cNvPr>
          <p:cNvSpPr txBox="1"/>
          <p:nvPr/>
        </p:nvSpPr>
        <p:spPr>
          <a:xfrm>
            <a:off x="9976085" y="4145356"/>
            <a:ext cx="1683458" cy="1723549"/>
          </a:xfrm>
          <a:prstGeom prst="rect">
            <a:avLst/>
          </a:prstGeom>
          <a:noFill/>
        </p:spPr>
        <p:txBody>
          <a:bodyPr wrap="square" lIns="0" tIns="0" rIns="0" bIns="0" rtlCol="0">
            <a:spAutoFit/>
          </a:bodyPr>
          <a:lstStyle/>
          <a:p>
            <a:r>
              <a:rPr lang="en-US" sz="1400" b="1" dirty="0">
                <a:latin typeface="Segoe UI Semilight" panose="020B0402040204020203" pitchFamily="34" charset="0"/>
                <a:cs typeface="Segoe UI Semilight" panose="020B0402040204020203" pitchFamily="34" charset="0"/>
              </a:rPr>
              <a:t>Edit </a:t>
            </a:r>
          </a:p>
          <a:p>
            <a:r>
              <a:rPr lang="en-US" sz="1400" dirty="0">
                <a:latin typeface="Segoe UI Semilight" panose="020B0402040204020203" pitchFamily="34" charset="0"/>
                <a:cs typeface="Segoe UI Semilight" panose="020B0402040204020203" pitchFamily="34" charset="0"/>
              </a:rPr>
              <a:t>Advanced icon settings. Select icons, assignments, etc. This is where you can denote who sees what icon (person, titles, programs, etc.). </a:t>
            </a:r>
            <a:endParaRPr lang="en-US" sz="140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endParaRPr>
          </a:p>
        </p:txBody>
      </p:sp>
      <p:cxnSp>
        <p:nvCxnSpPr>
          <p:cNvPr id="28" name="Straight Connector 27">
            <a:extLst>
              <a:ext uri="{FF2B5EF4-FFF2-40B4-BE49-F238E27FC236}">
                <a16:creationId xmlns:a16="http://schemas.microsoft.com/office/drawing/2014/main" id="{1A5304D6-C010-406D-9E8F-998856D958DE}"/>
              </a:ext>
            </a:extLst>
          </p:cNvPr>
          <p:cNvCxnSpPr>
            <a:cxnSpLocks/>
          </p:cNvCxnSpPr>
          <p:nvPr/>
        </p:nvCxnSpPr>
        <p:spPr>
          <a:xfrm>
            <a:off x="317762" y="2210165"/>
            <a:ext cx="11289021" cy="0"/>
          </a:xfrm>
          <a:prstGeom prst="line">
            <a:avLst/>
          </a:prstGeom>
          <a:ln>
            <a:solidFill>
              <a:srgbClr val="F7315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1B05A6E-2D7D-4959-8FD7-6E3766476161}"/>
              </a:ext>
            </a:extLst>
          </p:cNvPr>
          <p:cNvCxnSpPr>
            <a:cxnSpLocks/>
          </p:cNvCxnSpPr>
          <p:nvPr/>
        </p:nvCxnSpPr>
        <p:spPr>
          <a:xfrm flipH="1" flipV="1">
            <a:off x="2215916" y="4501248"/>
            <a:ext cx="613009" cy="277521"/>
          </a:xfrm>
          <a:prstGeom prst="straightConnector1">
            <a:avLst/>
          </a:prstGeom>
          <a:ln>
            <a:solidFill>
              <a:srgbClr val="F7315A"/>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D36700B-87FA-401D-8100-61D68E604E67}"/>
              </a:ext>
            </a:extLst>
          </p:cNvPr>
          <p:cNvCxnSpPr>
            <a:cxnSpLocks/>
          </p:cNvCxnSpPr>
          <p:nvPr/>
        </p:nvCxnSpPr>
        <p:spPr>
          <a:xfrm flipH="1" flipV="1">
            <a:off x="2352675" y="3726864"/>
            <a:ext cx="1594242" cy="323166"/>
          </a:xfrm>
          <a:prstGeom prst="straightConnector1">
            <a:avLst/>
          </a:prstGeom>
          <a:ln>
            <a:solidFill>
              <a:srgbClr val="F7315A"/>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D2FD1D3-BE98-4049-A551-7E4690E7CD51}"/>
              </a:ext>
            </a:extLst>
          </p:cNvPr>
          <p:cNvCxnSpPr>
            <a:cxnSpLocks/>
          </p:cNvCxnSpPr>
          <p:nvPr/>
        </p:nvCxnSpPr>
        <p:spPr>
          <a:xfrm flipH="1" flipV="1">
            <a:off x="3190875" y="3044758"/>
            <a:ext cx="936074" cy="817277"/>
          </a:xfrm>
          <a:prstGeom prst="straightConnector1">
            <a:avLst/>
          </a:prstGeom>
          <a:ln>
            <a:solidFill>
              <a:srgbClr val="F7315A"/>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9CEF05B-276C-4FEF-B94B-EB530B88894C}"/>
              </a:ext>
            </a:extLst>
          </p:cNvPr>
          <p:cNvCxnSpPr>
            <a:cxnSpLocks/>
          </p:cNvCxnSpPr>
          <p:nvPr/>
        </p:nvCxnSpPr>
        <p:spPr>
          <a:xfrm flipH="1" flipV="1">
            <a:off x="4876802" y="3005901"/>
            <a:ext cx="260155" cy="807343"/>
          </a:xfrm>
          <a:prstGeom prst="straightConnector1">
            <a:avLst/>
          </a:prstGeom>
          <a:ln>
            <a:solidFill>
              <a:srgbClr val="F7315A"/>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B0CD0E5-A10B-4B8C-A57B-28F4A3D365FD}"/>
              </a:ext>
            </a:extLst>
          </p:cNvPr>
          <p:cNvCxnSpPr>
            <a:cxnSpLocks/>
          </p:cNvCxnSpPr>
          <p:nvPr/>
        </p:nvCxnSpPr>
        <p:spPr>
          <a:xfrm flipV="1">
            <a:off x="5998513" y="3005902"/>
            <a:ext cx="609371" cy="807342"/>
          </a:xfrm>
          <a:prstGeom prst="straightConnector1">
            <a:avLst/>
          </a:prstGeom>
          <a:ln>
            <a:solidFill>
              <a:srgbClr val="F7315A"/>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BCD0A45-0240-4413-9C4E-DB90B7C9D81D}"/>
              </a:ext>
            </a:extLst>
          </p:cNvPr>
          <p:cNvCxnSpPr>
            <a:cxnSpLocks/>
          </p:cNvCxnSpPr>
          <p:nvPr/>
        </p:nvCxnSpPr>
        <p:spPr>
          <a:xfrm flipV="1">
            <a:off x="6937900" y="3080316"/>
            <a:ext cx="1064199" cy="759180"/>
          </a:xfrm>
          <a:prstGeom prst="straightConnector1">
            <a:avLst/>
          </a:prstGeom>
          <a:ln>
            <a:solidFill>
              <a:srgbClr val="F7315A"/>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C6A6765-9D48-49EF-B54F-28A1522A414C}"/>
              </a:ext>
            </a:extLst>
          </p:cNvPr>
          <p:cNvCxnSpPr>
            <a:cxnSpLocks/>
          </p:cNvCxnSpPr>
          <p:nvPr/>
        </p:nvCxnSpPr>
        <p:spPr>
          <a:xfrm flipV="1">
            <a:off x="8555525" y="3462309"/>
            <a:ext cx="1264750" cy="421895"/>
          </a:xfrm>
          <a:prstGeom prst="straightConnector1">
            <a:avLst/>
          </a:prstGeom>
          <a:ln>
            <a:solidFill>
              <a:srgbClr val="F7315A"/>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B304E1C-553C-40DA-A62D-F99218F19D6C}"/>
              </a:ext>
            </a:extLst>
          </p:cNvPr>
          <p:cNvCxnSpPr>
            <a:cxnSpLocks/>
          </p:cNvCxnSpPr>
          <p:nvPr/>
        </p:nvCxnSpPr>
        <p:spPr>
          <a:xfrm flipV="1">
            <a:off x="6303198" y="4253597"/>
            <a:ext cx="3583752" cy="87050"/>
          </a:xfrm>
          <a:prstGeom prst="straightConnector1">
            <a:avLst/>
          </a:prstGeom>
          <a:ln>
            <a:solidFill>
              <a:srgbClr val="F7315A"/>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E0B0C2E9-5A45-434F-A96E-183F18F979E7}"/>
              </a:ext>
            </a:extLst>
          </p:cNvPr>
          <p:cNvSpPr txBox="1"/>
          <p:nvPr/>
        </p:nvSpPr>
        <p:spPr>
          <a:xfrm>
            <a:off x="440115" y="5499445"/>
            <a:ext cx="1891567" cy="738664"/>
          </a:xfrm>
          <a:prstGeom prst="rect">
            <a:avLst/>
          </a:prstGeom>
          <a:noFill/>
        </p:spPr>
        <p:txBody>
          <a:bodyPr wrap="square" lIns="0" tIns="0" rIns="0" bIns="0" rtlCol="0">
            <a:spAutoFit/>
          </a:bodyPr>
          <a:lstStyle/>
          <a:p>
            <a:pPr algn="l"/>
            <a:r>
              <a:rPr lang="en-US" sz="1200" dirty="0">
                <a:latin typeface="Segoe UI Semilight" panose="020B0402040204020203" pitchFamily="34" charset="0"/>
                <a:cs typeface="Segoe UI Semilight" panose="020B0402040204020203" pitchFamily="34" charset="0"/>
              </a:rPr>
              <a:t>*Selection is available for markets / countries with both REP and Champions. Others will not see this. </a:t>
            </a:r>
          </a:p>
        </p:txBody>
      </p:sp>
    </p:spTree>
    <p:extLst>
      <p:ext uri="{BB962C8B-B14F-4D97-AF65-F5344CB8AC3E}">
        <p14:creationId xmlns:p14="http://schemas.microsoft.com/office/powerpoint/2010/main" val="1893984373"/>
      </p:ext>
    </p:extLst>
  </p:cSld>
  <p:clrMapOvr>
    <a:masterClrMapping/>
  </p:clrMapOvr>
  <p:transition>
    <p:fade/>
  </p:transition>
</p:sld>
</file>

<file path=ppt/theme/theme1.xml><?xml version="1.0" encoding="utf-8"?>
<a:theme xmlns:a="http://schemas.openxmlformats.org/drawingml/2006/main" name="CCM Template">
  <a:themeElements>
    <a:clrScheme name="START - Light">
      <a:dk1>
        <a:srgbClr val="000000"/>
      </a:dk1>
      <a:lt1>
        <a:srgbClr val="FFFFFF"/>
      </a:lt1>
      <a:dk2>
        <a:srgbClr val="002050"/>
      </a:dk2>
      <a:lt2>
        <a:srgbClr val="E6E6E6"/>
      </a:lt2>
      <a:accent1>
        <a:srgbClr val="002050"/>
      </a:accent1>
      <a:accent2>
        <a:srgbClr val="0078D4"/>
      </a:accent2>
      <a:accent3>
        <a:srgbClr val="00B294"/>
      </a:accent3>
      <a:accent4>
        <a:srgbClr val="FFB900"/>
      </a:accent4>
      <a:accent5>
        <a:srgbClr val="FF8C00"/>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defRPr>
        </a:defPPr>
      </a:lstStyle>
    </a:txDef>
  </a:objectDefaults>
  <a:extraClrSchemeLst/>
  <a:extLst>
    <a:ext uri="{05A4C25C-085E-4340-85A3-A5531E510DB2}">
      <thm15:themeFamily xmlns:thm15="http://schemas.microsoft.com/office/thememl/2012/main" name="CCM Template" id="{EFF82B00-5AB6-4BDC-BD10-D5E7DE069BC2}" vid="{170D68A0-F636-4221-A5E9-E953AADBC1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8b2348f0-840d-4ab0-aada-83651e8a0bd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4ADD70D6293DF4EACD6A1120920E569" ma:contentTypeVersion="14" ma:contentTypeDescription="Create a new document." ma:contentTypeScope="" ma:versionID="2080f42a991ea1d23382a6b327362df9">
  <xsd:schema xmlns:xsd="http://www.w3.org/2001/XMLSchema" xmlns:xs="http://www.w3.org/2001/XMLSchema" xmlns:p="http://schemas.microsoft.com/office/2006/metadata/properties" xmlns:ns2="8b2348f0-840d-4ab0-aada-83651e8a0bd2" xmlns:ns3="9ea6158c-0d21-43a0-8f59-3178fcdde231" targetNamespace="http://schemas.microsoft.com/office/2006/metadata/properties" ma:root="true" ma:fieldsID="efd7867d49598dcd26e2838263ecd9fc" ns2:_="" ns3:_="">
    <xsd:import namespace="8b2348f0-840d-4ab0-aada-83651e8a0bd2"/>
    <xsd:import namespace="9ea6158c-0d21-43a0-8f59-3178fcdde23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3:LastSharedByUser" minOccurs="0"/>
                <xsd:element ref="ns3:LastSharedByTime"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2348f0-840d-4ab0-aada-83651e8a0bd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ea6158c-0d21-43a0-8f59-3178fcdde231"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LastSharedByUser" ma:index="12" nillable="true" ma:displayName="Last Shared By User" ma:description="" ma:hidden="true" ma:internalName="LastSharedByUser" ma:readOnly="true">
      <xsd:simpleType>
        <xsd:restriction base="dms:Note"/>
      </xsd:simpleType>
    </xsd:element>
    <xsd:element name="LastSharedByTime" ma:index="13" nillable="true" ma:displayName="Last Shared By Time" ma:description=""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887198-DECC-4955-811C-3686B91B4797}">
  <ds:schemaRefs>
    <ds:schemaRef ds:uri="http://schemas.microsoft.com/office/2006/documentManagement/types"/>
    <ds:schemaRef ds:uri="http://purl.org/dc/dcmitype/"/>
    <ds:schemaRef ds:uri="http://schemas.openxmlformats.org/package/2006/metadata/core-properties"/>
    <ds:schemaRef ds:uri="8b2348f0-840d-4ab0-aada-83651e8a0bd2"/>
    <ds:schemaRef ds:uri="http://purl.org/dc/terms/"/>
    <ds:schemaRef ds:uri="9ea6158c-0d21-43a0-8f59-3178fcdde231"/>
    <ds:schemaRef ds:uri="http://schemas.microsoft.com/office/2006/metadata/properties"/>
    <ds:schemaRef ds:uri="http://schemas.microsoft.com/office/infopath/2007/PartnerControls"/>
    <ds:schemaRef ds:uri="http://www.w3.org/XML/1998/namespace"/>
    <ds:schemaRef ds:uri="http://purl.org/dc/elements/1.1/"/>
  </ds:schemaRefs>
</ds:datastoreItem>
</file>

<file path=customXml/itemProps2.xml><?xml version="1.0" encoding="utf-8"?>
<ds:datastoreItem xmlns:ds="http://schemas.openxmlformats.org/officeDocument/2006/customXml" ds:itemID="{AD4AC211-0937-4DDD-B340-DE412F5ADF13}">
  <ds:schemaRefs>
    <ds:schemaRef ds:uri="http://schemas.microsoft.com/sharepoint/v3/contenttype/forms"/>
  </ds:schemaRefs>
</ds:datastoreItem>
</file>

<file path=customXml/itemProps3.xml><?xml version="1.0" encoding="utf-8"?>
<ds:datastoreItem xmlns:ds="http://schemas.openxmlformats.org/officeDocument/2006/customXml" ds:itemID="{48CA05F2-9D5A-4697-8C15-CE1702BD27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2348f0-840d-4ab0-aada-83651e8a0bd2"/>
    <ds:schemaRef ds:uri="9ea6158c-0d21-43a0-8f59-3178fcdde2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CCM Template</Template>
  <TotalTime>7707</TotalTime>
  <Words>6074</Words>
  <Application>Microsoft Office PowerPoint</Application>
  <PresentationFormat>Widescreen</PresentationFormat>
  <Paragraphs>478</Paragraphs>
  <Slides>40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vt:lpstr>
      <vt:lpstr>Calibri</vt:lpstr>
      <vt:lpstr>Segoe UI</vt:lpstr>
      <vt:lpstr>Segoe UI Black</vt:lpstr>
      <vt:lpstr>Segoe UI Semibold</vt:lpstr>
      <vt:lpstr>Segoe UI Semilight</vt:lpstr>
      <vt:lpstr>Symbol</vt:lpstr>
      <vt:lpstr>Wingdings</vt:lpstr>
      <vt:lpstr>CCM Template</vt:lpstr>
      <vt:lpstr>Admin Guide To App Studio</vt:lpstr>
      <vt:lpstr>Getting Started</vt:lpstr>
      <vt:lpstr>1. Application Studio - Overview</vt:lpstr>
      <vt:lpstr>3. Application Studio – App Defaults</vt:lpstr>
      <vt:lpstr>3. Application Studio – Orientation</vt:lpstr>
      <vt:lpstr>3. Application Studio – Templating</vt:lpstr>
      <vt:lpstr>OPTIONAL App Studio – Templating Advanced</vt:lpstr>
      <vt:lpstr>3. App Studio – Menus and Icons Overview</vt:lpstr>
      <vt:lpstr>3. App Studio – Menus and Icons Page Overview</vt:lpstr>
      <vt:lpstr>       Tutorial - App Studio – Menus and Icons</vt:lpstr>
      <vt:lpstr>       Tutorial - App Studio – Menus and Icons</vt:lpstr>
      <vt:lpstr>       Tutorial - App Studio – Menus and Icons</vt:lpstr>
      <vt:lpstr>       Tutorial - App Studio – Menus and Icons</vt:lpstr>
      <vt:lpstr>       Tutorial - App Studio – Menus and Icons</vt:lpstr>
      <vt:lpstr>       Tutorial - App Studio – Menus and Icons</vt:lpstr>
      <vt:lpstr>       Tutorial - App Studio – Menu Options + Ordering</vt:lpstr>
      <vt:lpstr>       Tutorial - App Studio – Example</vt:lpstr>
      <vt:lpstr>3. App Studio – Menus and Icons – Filter Bar</vt:lpstr>
      <vt:lpstr>3. App Studio – Menus and Icons – Emulator</vt:lpstr>
      <vt:lpstr>3. App Studio – Menus and Icons - Menu</vt:lpstr>
      <vt:lpstr>3. App Studio – Menus and Icons - Titles</vt:lpstr>
      <vt:lpstr>3. App Studio – Menus and Icons – Title Settings</vt:lpstr>
      <vt:lpstr>3. App Studio – Menus and Icons – Title Settings</vt:lpstr>
      <vt:lpstr>3. App Studio – Menus and Icons – Title Settings</vt:lpstr>
      <vt:lpstr>3. App Studio – News Feed Overview</vt:lpstr>
      <vt:lpstr>3. App Studio – News Feed - Fields</vt:lpstr>
      <vt:lpstr>3. App Studio – News Feed – App Display</vt:lpstr>
      <vt:lpstr>3. App Studio – News Feed General</vt:lpstr>
      <vt:lpstr>3. App Studio – News Feed Format</vt:lpstr>
      <vt:lpstr>3. App Studio – News Feed Format (2)</vt:lpstr>
      <vt:lpstr>3. App Studio –Resource Files - Overview</vt:lpstr>
      <vt:lpstr>3. App Studio –Resource Files - Warning</vt:lpstr>
      <vt:lpstr>3. App Studio –Resource Files</vt:lpstr>
      <vt:lpstr>3. App Studio – Content Forms</vt:lpstr>
      <vt:lpstr>3. App Studio – Content Forms</vt:lpstr>
      <vt:lpstr>3. App Studio – Content Forms</vt:lpstr>
      <vt:lpstr>3. App Studio – Content Form Examples</vt:lpstr>
      <vt:lpstr>3. App Studio – Settings</vt:lpstr>
      <vt:lpstr>Admin Preview for simulating a REP 4.0 user</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Champions Program</dc:title>
  <dc:creator>cgrupp81@hotmail.com</dc:creator>
  <cp:lastModifiedBy>C Grupp</cp:lastModifiedBy>
  <cp:revision>215</cp:revision>
  <dcterms:created xsi:type="dcterms:W3CDTF">2020-11-30T15:48:09Z</dcterms:created>
  <dcterms:modified xsi:type="dcterms:W3CDTF">2021-01-29T20:54:48Z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etDate">
    <vt:lpwstr>2020-11-30T15:48:08Z</vt:lpwstr>
  </property>
  <property fmtid="{D5CDD505-2E9C-101B-9397-08002B2CF9AE}" pid="4" name="MSIP_Label_f42aa342-8706-4288-bd11-ebb85995028c_Method">
    <vt:lpwstr>Standard</vt:lpwstr>
  </property>
  <property fmtid="{D5CDD505-2E9C-101B-9397-08002B2CF9AE}" pid="5" name="MSIP_Label_f42aa342-8706-4288-bd11-ebb85995028c_Name">
    <vt:lpwstr>Internal</vt:lpwstr>
  </property>
  <property fmtid="{D5CDD505-2E9C-101B-9397-08002B2CF9AE}" pid="6" name="MSIP_Label_f42aa342-8706-4288-bd11-ebb85995028c_SiteId">
    <vt:lpwstr>72f988bf-86f1-41af-91ab-2d7cd011db47</vt:lpwstr>
  </property>
  <property fmtid="{D5CDD505-2E9C-101B-9397-08002B2CF9AE}" pid="7" name="MSIP_Label_f42aa342-8706-4288-bd11-ebb85995028c_ActionId">
    <vt:lpwstr>131dc623-ec3c-4369-a3d2-ffcc462442f5</vt:lpwstr>
  </property>
  <property fmtid="{D5CDD505-2E9C-101B-9397-08002B2CF9AE}" pid="8" name="MSIP_Label_f42aa342-8706-4288-bd11-ebb85995028c_ContentBits">
    <vt:lpwstr>0</vt:lpwstr>
  </property>
  <property fmtid="{D5CDD505-2E9C-101B-9397-08002B2CF9AE}" pid="9" name="ContentTypeId">
    <vt:lpwstr>0x010100B4ADD70D6293DF4EACD6A1120920E569</vt:lpwstr>
  </property>
</Properties>
</file>